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0"/>
  </p:notesMasterIdLst>
  <p:sldIdLst>
    <p:sldId id="256" r:id="rId2"/>
    <p:sldId id="263" r:id="rId3"/>
    <p:sldId id="265" r:id="rId4"/>
    <p:sldId id="257" r:id="rId5"/>
    <p:sldId id="266" r:id="rId6"/>
    <p:sldId id="258" r:id="rId7"/>
    <p:sldId id="268" r:id="rId8"/>
    <p:sldId id="269" r:id="rId9"/>
    <p:sldId id="278" r:id="rId10"/>
    <p:sldId id="271" r:id="rId11"/>
    <p:sldId id="279" r:id="rId12"/>
    <p:sldId id="262" r:id="rId13"/>
    <p:sldId id="261" r:id="rId14"/>
    <p:sldId id="272" r:id="rId15"/>
    <p:sldId id="276" r:id="rId16"/>
    <p:sldId id="274" r:id="rId17"/>
    <p:sldId id="275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598" autoAdjust="0"/>
  </p:normalViewPr>
  <p:slideViewPr>
    <p:cSldViewPr snapToGrid="0">
      <p:cViewPr>
        <p:scale>
          <a:sx n="80" d="100"/>
          <a:sy n="80" d="100"/>
        </p:scale>
        <p:origin x="245" y="-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7D5977-E7D1-4298-8E9A-8A68C2331D5A}" type="datetimeFigureOut">
              <a:rPr lang="en-US" smtClean="0"/>
              <a:t>8/11/2019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DC7C16-367C-417C-873D-095ADF480B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64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_Design_of_Experiment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inistry_of_Supply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Factorial_design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Arrangement of Field Experiments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(1926) and </a:t>
            </a:r>
            <a:r>
              <a:rPr lang="en-US" sz="1200" b="0" i="1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The Design of Experiments"/>
              </a:rPr>
              <a:t>The Design of Experiments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(1935)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certain lady could distinguish by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flavour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alone whether the milk or the tea was first placed in the cup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randomization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gives each individual unique chance to be examined in a research, so that can largely reduce human bias; At the same time, people should also be careful about randomization when using small sample size. Randomization can bring unreal results.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statistical replication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dirty="0">
                <a:solidFill>
                  <a:srgbClr val="6B717E"/>
                </a:solidFill>
                <a:latin typeface="Lato"/>
              </a:rPr>
              <a:t>performing the same combination run more than once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thus repeat experiments can further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strengthen the experiment's reliability and validity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Blocking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</a:t>
            </a:r>
            <a:r>
              <a:rPr lang="en-US" dirty="0">
                <a:solidFill>
                  <a:srgbClr val="6B717E"/>
                </a:solidFill>
                <a:latin typeface="Lato"/>
              </a:rPr>
              <a:t>to avoid any unwanted variations in the input or experimental process.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Orthogonality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ensures that all specified parameters can be estimated independent of any 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5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easy if only one factor is studied, but obviously, normally impossible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423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Mostly used two level factorial design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presented in 1946,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working in the British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Ministry of Supply"/>
              </a:rPr>
              <a:t>Ministry of Supply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complete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Factorial design"/>
              </a:rPr>
              <a:t>factorial design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would satisfy this criterion, but the idea was to find smaller designs.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orthogonal two-level experimental design</a:t>
            </a:r>
            <a:r>
              <a:rPr lang="en-US" b="1" dirty="0"/>
              <a:t>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632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design with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generators is a 1/(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fraction of the full factorial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275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design with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such generators is a 1/(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</a:t>
            </a:r>
            <a:r>
              <a:rPr lang="en-US" sz="1200" b="0" i="1" kern="1200" baseline="300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fraction of the full factorial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2631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×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array filled with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different symbols, each occurring exactly once in each row and exactly once in each column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Latin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01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×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array filled with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different symbols, each occurring exactly once in each row and exactly once in each column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normalized Latin square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DC7C16-367C-417C-873D-095ADF480B4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32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CBB5A-DD23-4716-8E40-1A927265E191}" type="datetime1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0476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0F8F78-E00C-4913-9D99-98EC713CBD41}" type="datetime1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108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77122-2192-472B-B1DC-48B4340F4677}" type="datetime1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94219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DAFEA-82F5-4EB5-8C90-978612C8EBB2}" type="datetime1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6057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C9874-8E24-4A2D-8FC3-94AC2009FB0C}" type="datetime1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06141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E1D26-2A27-44E9-82C0-87E85EF05365}" type="datetime1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76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7C69C-7A58-4EB7-A8EA-884E0776024D}" type="datetime1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1005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407771-3475-41ED-A3D4-251DE816B94D}" type="datetime1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798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D87FB3-40CA-49B3-B92D-3FD0341F4BAC}" type="datetime1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84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4A053-2AFC-4B3A-B601-8EFB71530BB2}" type="datetime1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3322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B97EF-29F9-441D-BBDC-CFAF56BBA7CB}" type="datetime1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82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C7857-56B1-43F6-96E0-AD492AB41DA9}" type="datetime1">
              <a:rPr lang="en-US" smtClean="0"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3934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0A447-BFDE-4F3F-A89A-FF97D807B5AC}" type="datetime1">
              <a:rPr lang="en-US" smtClean="0"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46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24497-0B6C-4739-B651-C1090BFD0BD0}" type="datetime1">
              <a:rPr lang="en-US" smtClean="0"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24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A408D-564C-4DA7-AC5C-D82C5752A127}" type="datetime1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67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82BAB-15DE-4349-941C-C6630017BFBA}" type="datetime1">
              <a:rPr lang="en-US" smtClean="0"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74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88198-F558-4FEE-902C-0839E922AAFB}" type="datetime1">
              <a:rPr lang="en-US" smtClean="0"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ED59184-E1D5-49B8-AA19-309C6A1C69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86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irthajyoti/Design-of-experiment-Python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gif"/><Relationship Id="rId5" Type="http://schemas.openxmlformats.org/officeDocument/2006/relationships/hyperlink" Target="https://github.com/tirthajyoti/Design-of-experiment-Python" TargetMode="Externa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ran.r-project.org/package=DoE.base" TargetMode="External"/><Relationship Id="rId2" Type="http://schemas.openxmlformats.org/officeDocument/2006/relationships/hyperlink" Target="http://doi.org/10.18637/jss.v085.i0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www.jmp.com/support/downloads/pdf/jmp1001/doe_guid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jmp.com/support/downloads/pdf/jmp1001/doe_guide.pdf" TargetMode="Externa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35591-A8BA-4541-BB5D-31017C752C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/>
          <a:lstStyle/>
          <a:p>
            <a:r>
              <a:rPr lang="en-US" dirty="0"/>
              <a:t>DESIGN OF EXPERIMENTS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DACC79-FAEB-47AE-99EB-9489727A1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61425" y="4954661"/>
            <a:ext cx="8915399" cy="1126283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en-US" altLang="zh-CN" sz="2900" dirty="0"/>
              <a:t>-</a:t>
            </a:r>
            <a:r>
              <a:rPr lang="en-US" sz="2900" dirty="0"/>
              <a:t>AN OVERVIEW and METHODOLOGY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L</a:t>
            </a:r>
            <a:r>
              <a:rPr lang="en-US" altLang="zh-CN" dirty="0"/>
              <a:t>ingfei Wei</a:t>
            </a:r>
          </a:p>
          <a:p>
            <a:pPr algn="r"/>
            <a:r>
              <a:rPr lang="en-US" dirty="0"/>
              <a:t>8/13/2019</a:t>
            </a:r>
          </a:p>
        </p:txBody>
      </p:sp>
      <p:pic>
        <p:nvPicPr>
          <p:cNvPr id="5" name="Picture 4" descr="A picture containing table, indoor&#10;&#10;Description automatically generated">
            <a:extLst>
              <a:ext uri="{FF2B5EF4-FFF2-40B4-BE49-F238E27FC236}">
                <a16:creationId xmlns:a16="http://schemas.microsoft.com/office/drawing/2014/main" id="{D12445BB-83BF-4705-92F9-78BCB45EF7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55" b="11331"/>
          <a:stretch/>
        </p:blipFill>
        <p:spPr>
          <a:xfrm>
            <a:off x="6705600" y="23714"/>
            <a:ext cx="5285115" cy="363388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EA13BD-4077-44FD-A235-54AAB9E6F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747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6F74EC4E-010F-4CE4-A17B-B5263609519C}"/>
              </a:ext>
            </a:extLst>
          </p:cNvPr>
          <p:cNvSpPr/>
          <p:nvPr/>
        </p:nvSpPr>
        <p:spPr>
          <a:xfrm>
            <a:off x="8026248" y="501666"/>
            <a:ext cx="835742" cy="7988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1836"/>
            <a:ext cx="8915400" cy="506963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atin Square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FA00-214A-4114-8445-9F5B3B0D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10</a:t>
            </a:fld>
            <a:endParaRPr lang="en-US"/>
          </a:p>
        </p:txBody>
      </p:sp>
      <p:pic>
        <p:nvPicPr>
          <p:cNvPr id="16390" name="Picture 6" descr="âlatin squareâçå¾çæç´¢ç»æ">
            <a:extLst>
              <a:ext uri="{FF2B5EF4-FFF2-40B4-BE49-F238E27FC236}">
                <a16:creationId xmlns:a16="http://schemas.microsoft.com/office/drawing/2014/main" id="{D065BEEF-47EE-4230-82E1-AA0EDCEE8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" t="17144" r="59183" b="18476"/>
          <a:stretch/>
        </p:blipFill>
        <p:spPr bwMode="auto">
          <a:xfrm>
            <a:off x="7767485" y="-4172"/>
            <a:ext cx="4424516" cy="686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C1FEDE3-88A2-420C-B68B-09552B0777AE}"/>
              </a:ext>
            </a:extLst>
          </p:cNvPr>
          <p:cNvSpPr/>
          <p:nvPr/>
        </p:nvSpPr>
        <p:spPr>
          <a:xfrm>
            <a:off x="8013291" y="503301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2E4C-78C5-4094-8809-E73B61199A8F}"/>
              </a:ext>
            </a:extLst>
          </p:cNvPr>
          <p:cNvSpPr/>
          <p:nvPr/>
        </p:nvSpPr>
        <p:spPr>
          <a:xfrm>
            <a:off x="11086741" y="503301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ABE390-15AF-450B-8E4F-820CC0133784}"/>
              </a:ext>
            </a:extLst>
          </p:cNvPr>
          <p:cNvSpPr/>
          <p:nvPr/>
        </p:nvSpPr>
        <p:spPr>
          <a:xfrm>
            <a:off x="10063317" y="2425508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F3D9DD-D56B-45BD-BA48-52C2E169FFF0}"/>
              </a:ext>
            </a:extLst>
          </p:cNvPr>
          <p:cNvSpPr/>
          <p:nvPr/>
        </p:nvSpPr>
        <p:spPr>
          <a:xfrm>
            <a:off x="9021097" y="3380211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C27461-C855-4413-92F9-FC84DA71DBFF}"/>
              </a:ext>
            </a:extLst>
          </p:cNvPr>
          <p:cNvSpPr/>
          <p:nvPr/>
        </p:nvSpPr>
        <p:spPr>
          <a:xfrm>
            <a:off x="8013291" y="5306358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1B5647B-12DA-47A6-A3AD-903E8C7D4228}"/>
              </a:ext>
            </a:extLst>
          </p:cNvPr>
          <p:cNvSpPr/>
          <p:nvPr/>
        </p:nvSpPr>
        <p:spPr>
          <a:xfrm>
            <a:off x="11086741" y="5306357"/>
            <a:ext cx="835742" cy="7988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D925C1-27D1-41D6-880A-995E19763E80}"/>
              </a:ext>
            </a:extLst>
          </p:cNvPr>
          <p:cNvSpPr/>
          <p:nvPr/>
        </p:nvSpPr>
        <p:spPr>
          <a:xfrm>
            <a:off x="9021097" y="495926"/>
            <a:ext cx="835742" cy="7988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7F1C39-0607-4F7C-A253-98E44277C07F}"/>
              </a:ext>
            </a:extLst>
          </p:cNvPr>
          <p:cNvSpPr/>
          <p:nvPr/>
        </p:nvSpPr>
        <p:spPr>
          <a:xfrm>
            <a:off x="8013291" y="1479754"/>
            <a:ext cx="835742" cy="7988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04EBF82-8EB7-44CA-A20B-576673870AB8}"/>
              </a:ext>
            </a:extLst>
          </p:cNvPr>
          <p:cNvSpPr/>
          <p:nvPr/>
        </p:nvSpPr>
        <p:spPr>
          <a:xfrm>
            <a:off x="10063317" y="1476253"/>
            <a:ext cx="835742" cy="798871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92" name="Picture 8" descr="Figure 2: Two orthogonal Latin squares of order 4 and their superposition.">
            <a:extLst>
              <a:ext uri="{FF2B5EF4-FFF2-40B4-BE49-F238E27FC236}">
                <a16:creationId xmlns:a16="http://schemas.microsoft.com/office/drawing/2014/main" id="{C7524ACB-5919-48BA-BEC1-80CAC354BA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4881" r="62966" b="12500"/>
          <a:stretch/>
        </p:blipFill>
        <p:spPr bwMode="auto">
          <a:xfrm>
            <a:off x="2702476" y="1756549"/>
            <a:ext cx="1700248" cy="167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Figure 2: Two orthogonal Latin squares of order 4 and their superposition.">
            <a:extLst>
              <a:ext uri="{FF2B5EF4-FFF2-40B4-BE49-F238E27FC236}">
                <a16:creationId xmlns:a16="http://schemas.microsoft.com/office/drawing/2014/main" id="{5D34783E-31FF-4FCE-89F2-55DE2F38AC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21" t="4881" r="8382" b="12500"/>
          <a:stretch/>
        </p:blipFill>
        <p:spPr bwMode="auto">
          <a:xfrm>
            <a:off x="6081619" y="1754463"/>
            <a:ext cx="1700248" cy="167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7FD35638-2121-402F-A1F7-BCCDF0DACE9B}"/>
              </a:ext>
            </a:extLst>
          </p:cNvPr>
          <p:cNvSpPr txBox="1">
            <a:spLocks/>
          </p:cNvSpPr>
          <p:nvPr/>
        </p:nvSpPr>
        <p:spPr>
          <a:xfrm>
            <a:off x="2601503" y="3866883"/>
            <a:ext cx="4802188" cy="1473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R</a:t>
            </a:r>
            <a:r>
              <a:rPr lang="en-US" altLang="zh-CN" dirty="0"/>
              <a:t>educed Latin Square</a:t>
            </a:r>
          </a:p>
          <a:p>
            <a:pPr marL="0" indent="0">
              <a:buNone/>
            </a:pPr>
            <a:r>
              <a:rPr lang="en-US" dirty="0"/>
              <a:t>Equivalence classes of Latin squares</a:t>
            </a:r>
            <a:endParaRPr lang="en-US" altLang="zh-CN" dirty="0"/>
          </a:p>
          <a:p>
            <a:pPr marL="0" indent="0">
              <a:buFont typeface="Wingdings 3" charset="2"/>
              <a:buNone/>
            </a:pPr>
            <a:r>
              <a:rPr lang="en-US" dirty="0"/>
              <a:t>Orthogonal Latin Square</a:t>
            </a:r>
          </a:p>
        </p:txBody>
      </p:sp>
      <p:pic>
        <p:nvPicPr>
          <p:cNvPr id="31" name="Picture 8" descr="Figure 2: Two orthogonal Latin squares of order 4 and their superposition.">
            <a:extLst>
              <a:ext uri="{FF2B5EF4-FFF2-40B4-BE49-F238E27FC236}">
                <a16:creationId xmlns:a16="http://schemas.microsoft.com/office/drawing/2014/main" id="{D1CB7FEC-4EAE-48B7-A9B3-51B843AA71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71" t="4881" r="35084" b="12500"/>
          <a:stretch/>
        </p:blipFill>
        <p:spPr bwMode="auto">
          <a:xfrm>
            <a:off x="4402724" y="1754463"/>
            <a:ext cx="1733550" cy="167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17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6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1836"/>
            <a:ext cx="8915400" cy="506963"/>
          </a:xfrm>
        </p:spPr>
        <p:txBody>
          <a:bodyPr/>
          <a:lstStyle/>
          <a:p>
            <a:r>
              <a:rPr lang="en-US" dirty="0"/>
              <a:t>L</a:t>
            </a:r>
            <a:r>
              <a:rPr lang="en-US" altLang="zh-CN" dirty="0"/>
              <a:t>atin Square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FA00-214A-4114-8445-9F5B3B0D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11</a:t>
            </a:fld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E608BE4-876C-4AB0-B325-944F2A10323D}"/>
              </a:ext>
            </a:extLst>
          </p:cNvPr>
          <p:cNvSpPr txBox="1">
            <a:spLocks/>
          </p:cNvSpPr>
          <p:nvPr/>
        </p:nvSpPr>
        <p:spPr>
          <a:xfrm>
            <a:off x="4622181" y="1885950"/>
            <a:ext cx="7150719" cy="1473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/>
              <a:t>n=3</a:t>
            </a:r>
          </a:p>
          <a:p>
            <a:pPr marL="0" indent="0">
              <a:buFont typeface="Wingdings 3" charset="2"/>
              <a:buNone/>
            </a:pPr>
            <a:r>
              <a:rPr lang="en-US" dirty="0"/>
              <a:t>Row, column and symbol</a:t>
            </a:r>
          </a:p>
          <a:p>
            <a:pPr marL="0" indent="0">
              <a:buNone/>
            </a:pPr>
            <a:r>
              <a:rPr lang="en-US" dirty="0"/>
              <a:t>{ (1,1,1),(1,2,2),(1,3,3),(2,1,2),(2,2,3),(2,3,1),(3,1,3),(3,2,1),(3,3,2) 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39FB14C-171A-44CA-9F1F-E472B57EA5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13" t="37084" r="42045" b="53048"/>
          <a:stretch/>
        </p:blipFill>
        <p:spPr>
          <a:xfrm>
            <a:off x="3019426" y="1819274"/>
            <a:ext cx="1444756" cy="147353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D7CA031F-3EE4-4794-B6E7-C163D0908A1E}"/>
              </a:ext>
            </a:extLst>
          </p:cNvPr>
          <p:cNvGrpSpPr/>
          <p:nvPr/>
        </p:nvGrpSpPr>
        <p:grpSpPr>
          <a:xfrm>
            <a:off x="3659314" y="3429000"/>
            <a:ext cx="804868" cy="389524"/>
            <a:chOff x="4061749" y="3451189"/>
            <a:chExt cx="804868" cy="389524"/>
          </a:xfrm>
        </p:grpSpPr>
        <p:sp>
          <p:nvSpPr>
            <p:cNvPr id="26" name="Arrow: Down 25">
              <a:extLst>
                <a:ext uri="{FF2B5EF4-FFF2-40B4-BE49-F238E27FC236}">
                  <a16:creationId xmlns:a16="http://schemas.microsoft.com/office/drawing/2014/main" id="{5BF176F8-5837-4CCE-B0EB-9116793EC8D5}"/>
                </a:ext>
              </a:extLst>
            </p:cNvPr>
            <p:cNvSpPr/>
            <p:nvPr/>
          </p:nvSpPr>
          <p:spPr>
            <a:xfrm rot="16200000">
              <a:off x="4319887" y="3293984"/>
              <a:ext cx="288591" cy="804868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F40A107-852C-42D6-B97E-191B9ACACFF8}"/>
                </a:ext>
              </a:extLst>
            </p:cNvPr>
            <p:cNvSpPr/>
            <p:nvPr/>
          </p:nvSpPr>
          <p:spPr>
            <a:xfrm>
              <a:off x="4061749" y="3451189"/>
              <a:ext cx="150686" cy="3190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B544C3DF-68A4-4A62-8344-E4801101378E}"/>
              </a:ext>
            </a:extLst>
          </p:cNvPr>
          <p:cNvSpPr/>
          <p:nvPr/>
        </p:nvSpPr>
        <p:spPr>
          <a:xfrm>
            <a:off x="4622181" y="3489563"/>
            <a:ext cx="26997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DOE: 3 factors, 3 levels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D810DF-B5CB-495B-93F2-E657DB380949}"/>
              </a:ext>
            </a:extLst>
          </p:cNvPr>
          <p:cNvSpPr/>
          <p:nvPr/>
        </p:nvSpPr>
        <p:spPr>
          <a:xfrm>
            <a:off x="3018113" y="4055650"/>
            <a:ext cx="28921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DOE: 4 factors, 3 levels ?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914CF96-C634-45B7-91BA-5C57D9B07F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13" t="37084" r="42045" b="53048"/>
          <a:stretch/>
        </p:blipFill>
        <p:spPr>
          <a:xfrm>
            <a:off x="3019426" y="4523817"/>
            <a:ext cx="1444756" cy="1473534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163A1E8-E044-48FF-B8AF-6A4DBD2A4BD2}"/>
              </a:ext>
            </a:extLst>
          </p:cNvPr>
          <p:cNvGrpSpPr/>
          <p:nvPr/>
        </p:nvGrpSpPr>
        <p:grpSpPr>
          <a:xfrm>
            <a:off x="4673901" y="4523817"/>
            <a:ext cx="1444756" cy="1473534"/>
            <a:chOff x="4673901" y="4523817"/>
            <a:chExt cx="1444756" cy="1473534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8991FB5-1458-48FF-840F-3742ED788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513" t="37084" r="42045" b="53048"/>
            <a:stretch/>
          </p:blipFill>
          <p:spPr>
            <a:xfrm>
              <a:off x="4673901" y="4523817"/>
              <a:ext cx="1444756" cy="147353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A4E19AD-0DAB-418B-A0EC-9CC64DAD9E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513" t="44073" r="42045" b="53694"/>
            <a:stretch/>
          </p:blipFill>
          <p:spPr>
            <a:xfrm>
              <a:off x="4673901" y="5089904"/>
              <a:ext cx="1444756" cy="333376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8D007DE-4FCE-4D9E-B240-7214D4BA23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513" t="40779" r="42045" b="56974"/>
            <a:stretch/>
          </p:blipFill>
          <p:spPr>
            <a:xfrm>
              <a:off x="4673901" y="5580658"/>
              <a:ext cx="1444756" cy="335514"/>
            </a:xfrm>
            <a:prstGeom prst="rect">
              <a:avLst/>
            </a:prstGeom>
          </p:spPr>
        </p:pic>
      </p:grpSp>
      <p:grpSp>
        <p:nvGrpSpPr>
          <p:cNvPr id="16394" name="Group 16393">
            <a:extLst>
              <a:ext uri="{FF2B5EF4-FFF2-40B4-BE49-F238E27FC236}">
                <a16:creationId xmlns:a16="http://schemas.microsoft.com/office/drawing/2014/main" id="{8B4C2F91-C696-4DE8-8D25-B481551BFEB8}"/>
              </a:ext>
            </a:extLst>
          </p:cNvPr>
          <p:cNvGrpSpPr/>
          <p:nvPr/>
        </p:nvGrpSpPr>
        <p:grpSpPr>
          <a:xfrm>
            <a:off x="6324534" y="4523817"/>
            <a:ext cx="1444756" cy="1473534"/>
            <a:chOff x="6324534" y="4523817"/>
            <a:chExt cx="1444756" cy="1473534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4DAF74A-C803-44A2-AEBE-FFE8084A6D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513" t="37084" r="42045" b="53048"/>
            <a:stretch/>
          </p:blipFill>
          <p:spPr>
            <a:xfrm>
              <a:off x="6324534" y="4523817"/>
              <a:ext cx="1444756" cy="1473534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F8F139D-E103-4C57-A55F-92E63C494846}"/>
                </a:ext>
              </a:extLst>
            </p:cNvPr>
            <p:cNvGrpSpPr/>
            <p:nvPr/>
          </p:nvGrpSpPr>
          <p:grpSpPr>
            <a:xfrm>
              <a:off x="6381817" y="4561554"/>
              <a:ext cx="285750" cy="339550"/>
              <a:chOff x="9401175" y="3858893"/>
              <a:chExt cx="285750" cy="339550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BB697B27-6EBF-4A44-A6F9-3355246938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955" t="37283" r="46328" b="60443"/>
              <a:stretch/>
            </p:blipFill>
            <p:spPr>
              <a:xfrm>
                <a:off x="9496425" y="3858894"/>
                <a:ext cx="190500" cy="339549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235CE18-23A3-4E89-BB6C-8311073162C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955" t="37283" r="46328" b="60443"/>
              <a:stretch/>
            </p:blipFill>
            <p:spPr>
              <a:xfrm>
                <a:off x="9401175" y="3858893"/>
                <a:ext cx="190500" cy="339549"/>
              </a:xfrm>
              <a:prstGeom prst="rect">
                <a:avLst/>
              </a:prstGeom>
            </p:spPr>
          </p:pic>
        </p:grpSp>
        <p:grpSp>
          <p:nvGrpSpPr>
            <p:cNvPr id="16384" name="Group 16383">
              <a:extLst>
                <a:ext uri="{FF2B5EF4-FFF2-40B4-BE49-F238E27FC236}">
                  <a16:creationId xmlns:a16="http://schemas.microsoft.com/office/drawing/2014/main" id="{6E666702-F724-4F78-AA2C-79474B3FE445}"/>
                </a:ext>
              </a:extLst>
            </p:cNvPr>
            <p:cNvGrpSpPr/>
            <p:nvPr/>
          </p:nvGrpSpPr>
          <p:grpSpPr>
            <a:xfrm>
              <a:off x="6894512" y="4659822"/>
              <a:ext cx="304800" cy="229732"/>
              <a:chOff x="8934450" y="3415067"/>
              <a:chExt cx="304800" cy="229732"/>
            </a:xfrm>
          </p:grpSpPr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508CA543-7170-457B-A05F-241AC768E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3" t="37911" r="44471" b="60551"/>
              <a:stretch/>
            </p:blipFill>
            <p:spPr>
              <a:xfrm>
                <a:off x="9067800" y="3415067"/>
                <a:ext cx="171450" cy="229732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24DB4683-3098-4CB1-8102-4520F149B7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3" t="37911" r="44471" b="60551"/>
              <a:stretch/>
            </p:blipFill>
            <p:spPr>
              <a:xfrm>
                <a:off x="8934450" y="3415067"/>
                <a:ext cx="171450" cy="229732"/>
              </a:xfrm>
              <a:prstGeom prst="rect">
                <a:avLst/>
              </a:prstGeom>
            </p:spPr>
          </p:pic>
        </p:grpSp>
        <p:grpSp>
          <p:nvGrpSpPr>
            <p:cNvPr id="16385" name="Group 16384">
              <a:extLst>
                <a:ext uri="{FF2B5EF4-FFF2-40B4-BE49-F238E27FC236}">
                  <a16:creationId xmlns:a16="http://schemas.microsoft.com/office/drawing/2014/main" id="{24020E76-2278-4FA3-8AD4-6E659A0DC761}"/>
                </a:ext>
              </a:extLst>
            </p:cNvPr>
            <p:cNvGrpSpPr/>
            <p:nvPr/>
          </p:nvGrpSpPr>
          <p:grpSpPr>
            <a:xfrm>
              <a:off x="7375302" y="4681429"/>
              <a:ext cx="322520" cy="248033"/>
              <a:chOff x="9410700" y="904874"/>
              <a:chExt cx="322520" cy="248033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90CC555E-8230-46CC-9E59-D10E982DBF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711" t="37987" r="42579" b="60352"/>
              <a:stretch/>
            </p:blipFill>
            <p:spPr>
              <a:xfrm>
                <a:off x="9410700" y="904875"/>
                <a:ext cx="188376" cy="248032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54CFE25-7E31-47C4-B6AA-23BC278077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711" t="37987" r="42579" b="60352"/>
              <a:stretch/>
            </p:blipFill>
            <p:spPr>
              <a:xfrm>
                <a:off x="9544844" y="904874"/>
                <a:ext cx="188376" cy="248032"/>
              </a:xfrm>
              <a:prstGeom prst="rect">
                <a:avLst/>
              </a:prstGeom>
            </p:spPr>
          </p:pic>
        </p:grpSp>
        <p:grpSp>
          <p:nvGrpSpPr>
            <p:cNvPr id="16386" name="Group 16385">
              <a:extLst>
                <a:ext uri="{FF2B5EF4-FFF2-40B4-BE49-F238E27FC236}">
                  <a16:creationId xmlns:a16="http://schemas.microsoft.com/office/drawing/2014/main" id="{ADA367E3-7F46-438A-A505-04504E011DE5}"/>
                </a:ext>
              </a:extLst>
            </p:cNvPr>
            <p:cNvGrpSpPr/>
            <p:nvPr/>
          </p:nvGrpSpPr>
          <p:grpSpPr>
            <a:xfrm>
              <a:off x="6406691" y="5165348"/>
              <a:ext cx="331251" cy="257932"/>
              <a:chOff x="9963150" y="4228276"/>
              <a:chExt cx="331251" cy="257932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508CA543-7170-457B-A05F-241AC768EE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3" t="37911" r="44471" b="60551"/>
              <a:stretch/>
            </p:blipFill>
            <p:spPr>
              <a:xfrm>
                <a:off x="9963150" y="4228276"/>
                <a:ext cx="171450" cy="229732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F4FF8859-1F60-450E-854D-77C5F0C61B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711" t="37987" r="42579" b="60352"/>
              <a:stretch/>
            </p:blipFill>
            <p:spPr>
              <a:xfrm>
                <a:off x="10106025" y="4238176"/>
                <a:ext cx="188376" cy="248032"/>
              </a:xfrm>
              <a:prstGeom prst="rect">
                <a:avLst/>
              </a:prstGeom>
            </p:spPr>
          </p:pic>
        </p:grpSp>
        <p:grpSp>
          <p:nvGrpSpPr>
            <p:cNvPr id="16387" name="Group 16386">
              <a:extLst>
                <a:ext uri="{FF2B5EF4-FFF2-40B4-BE49-F238E27FC236}">
                  <a16:creationId xmlns:a16="http://schemas.microsoft.com/office/drawing/2014/main" id="{A0D17EB9-60BA-4A4C-B7D7-F84A93055F0C}"/>
                </a:ext>
              </a:extLst>
            </p:cNvPr>
            <p:cNvGrpSpPr/>
            <p:nvPr/>
          </p:nvGrpSpPr>
          <p:grpSpPr>
            <a:xfrm>
              <a:off x="6904568" y="5064490"/>
              <a:ext cx="284688" cy="358790"/>
              <a:chOff x="9735612" y="4750355"/>
              <a:chExt cx="284688" cy="358790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8D4149A9-1596-41FE-9C32-1A3E766919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955" t="37283" r="46328" b="60443"/>
              <a:stretch/>
            </p:blipFill>
            <p:spPr>
              <a:xfrm>
                <a:off x="9829800" y="4750355"/>
                <a:ext cx="190500" cy="339549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90CC555E-8230-46CC-9E59-D10E982DBF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711" t="37987" r="42579" b="60352"/>
              <a:stretch/>
            </p:blipFill>
            <p:spPr>
              <a:xfrm>
                <a:off x="9735612" y="4861113"/>
                <a:ext cx="188376" cy="248032"/>
              </a:xfrm>
              <a:prstGeom prst="rect">
                <a:avLst/>
              </a:prstGeom>
            </p:spPr>
          </p:pic>
        </p:grpSp>
        <p:grpSp>
          <p:nvGrpSpPr>
            <p:cNvPr id="16388" name="Group 16387">
              <a:extLst>
                <a:ext uri="{FF2B5EF4-FFF2-40B4-BE49-F238E27FC236}">
                  <a16:creationId xmlns:a16="http://schemas.microsoft.com/office/drawing/2014/main" id="{3A27C659-425C-4636-99C6-34BA1CA11951}"/>
                </a:ext>
              </a:extLst>
            </p:cNvPr>
            <p:cNvGrpSpPr/>
            <p:nvPr/>
          </p:nvGrpSpPr>
          <p:grpSpPr>
            <a:xfrm>
              <a:off x="7314698" y="5064489"/>
              <a:ext cx="342900" cy="339549"/>
              <a:chOff x="10137541" y="3996649"/>
              <a:chExt cx="342900" cy="339549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310B562-4C0A-4204-B737-5CCBB2F3C7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3" t="37911" r="44471" b="60551"/>
              <a:stretch/>
            </p:blipFill>
            <p:spPr>
              <a:xfrm>
                <a:off x="10308991" y="4093750"/>
                <a:ext cx="171450" cy="229732"/>
              </a:xfrm>
              <a:prstGeom prst="rect">
                <a:avLst/>
              </a:prstGeom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5A0018DD-D415-440D-99A5-A9A8186C59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955" t="37283" r="46328" b="60443"/>
              <a:stretch/>
            </p:blipFill>
            <p:spPr>
              <a:xfrm>
                <a:off x="10137541" y="3996649"/>
                <a:ext cx="190500" cy="339549"/>
              </a:xfrm>
              <a:prstGeom prst="rect">
                <a:avLst/>
              </a:prstGeom>
            </p:spPr>
          </p:pic>
        </p:grpSp>
        <p:grpSp>
          <p:nvGrpSpPr>
            <p:cNvPr id="16391" name="Group 16390">
              <a:extLst>
                <a:ext uri="{FF2B5EF4-FFF2-40B4-BE49-F238E27FC236}">
                  <a16:creationId xmlns:a16="http://schemas.microsoft.com/office/drawing/2014/main" id="{3E8F5892-EADD-4425-974C-A896DD874665}"/>
                </a:ext>
              </a:extLst>
            </p:cNvPr>
            <p:cNvGrpSpPr/>
            <p:nvPr/>
          </p:nvGrpSpPr>
          <p:grpSpPr>
            <a:xfrm>
              <a:off x="6849381" y="5551619"/>
              <a:ext cx="356962" cy="348845"/>
              <a:chOff x="9670700" y="1794892"/>
              <a:chExt cx="356962" cy="348845"/>
            </a:xfrm>
          </p:grpSpPr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F7286F07-F3D5-47DA-B27D-7B65C3D206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711" t="37987" r="42579" b="60352"/>
              <a:stretch/>
            </p:blipFill>
            <p:spPr>
              <a:xfrm>
                <a:off x="9839286" y="1895705"/>
                <a:ext cx="188376" cy="248032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07466C5-7A2D-483B-925B-5061D8C9FC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955" t="37283" r="46328" b="60443"/>
              <a:stretch/>
            </p:blipFill>
            <p:spPr>
              <a:xfrm>
                <a:off x="9670700" y="1794892"/>
                <a:ext cx="190500" cy="339549"/>
              </a:xfrm>
              <a:prstGeom prst="rect">
                <a:avLst/>
              </a:prstGeom>
            </p:spPr>
          </p:pic>
        </p:grpSp>
        <p:grpSp>
          <p:nvGrpSpPr>
            <p:cNvPr id="16389" name="Group 16388">
              <a:extLst>
                <a:ext uri="{FF2B5EF4-FFF2-40B4-BE49-F238E27FC236}">
                  <a16:creationId xmlns:a16="http://schemas.microsoft.com/office/drawing/2014/main" id="{2D38618E-C456-4B33-A83A-3CC3D62D1DC3}"/>
                </a:ext>
              </a:extLst>
            </p:cNvPr>
            <p:cNvGrpSpPr/>
            <p:nvPr/>
          </p:nvGrpSpPr>
          <p:grpSpPr>
            <a:xfrm>
              <a:off x="6415977" y="5642169"/>
              <a:ext cx="312679" cy="258295"/>
              <a:chOff x="10580571" y="1752034"/>
              <a:chExt cx="312679" cy="258295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0AE5EF21-E80A-40E0-A758-ABAB4A0567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6711" t="37987" r="42579" b="60352"/>
              <a:stretch/>
            </p:blipFill>
            <p:spPr>
              <a:xfrm>
                <a:off x="10580571" y="1762297"/>
                <a:ext cx="188376" cy="248032"/>
              </a:xfrm>
              <a:prstGeom prst="rect">
                <a:avLst/>
              </a:prstGeom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D3763A1A-C700-49D4-BAC5-4C24DFAF6AD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3" t="37911" r="44471" b="60551"/>
              <a:stretch/>
            </p:blipFill>
            <p:spPr>
              <a:xfrm>
                <a:off x="10721800" y="1752034"/>
                <a:ext cx="171450" cy="229732"/>
              </a:xfrm>
              <a:prstGeom prst="rect">
                <a:avLst/>
              </a:prstGeom>
            </p:spPr>
          </p:pic>
        </p:grpSp>
        <p:grpSp>
          <p:nvGrpSpPr>
            <p:cNvPr id="16393" name="Group 16392">
              <a:extLst>
                <a:ext uri="{FF2B5EF4-FFF2-40B4-BE49-F238E27FC236}">
                  <a16:creationId xmlns:a16="http://schemas.microsoft.com/office/drawing/2014/main" id="{A871801A-A43A-4C98-AE15-BD5931DD153B}"/>
                </a:ext>
              </a:extLst>
            </p:cNvPr>
            <p:cNvGrpSpPr/>
            <p:nvPr/>
          </p:nvGrpSpPr>
          <p:grpSpPr>
            <a:xfrm>
              <a:off x="7374929" y="5532352"/>
              <a:ext cx="291073" cy="339549"/>
              <a:chOff x="10477500" y="741640"/>
              <a:chExt cx="291073" cy="339549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60D9EDE0-ACA2-49A5-BFC4-5AC76EFA9B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2955" t="37283" r="46328" b="60443"/>
              <a:stretch/>
            </p:blipFill>
            <p:spPr>
              <a:xfrm>
                <a:off x="10578073" y="741640"/>
                <a:ext cx="190500" cy="339549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A3144454-7CA2-4EF5-9685-E6F114EBC9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54883" t="37911" r="44471" b="60551"/>
              <a:stretch/>
            </p:blipFill>
            <p:spPr>
              <a:xfrm>
                <a:off x="10477500" y="834609"/>
                <a:ext cx="171450" cy="229732"/>
              </a:xfrm>
              <a:prstGeom prst="rect">
                <a:avLst/>
              </a:prstGeom>
            </p:spPr>
          </p:pic>
        </p:grpSp>
      </p:grpSp>
      <p:sp>
        <p:nvSpPr>
          <p:cNvPr id="16395" name="Rectangle 16394">
            <a:extLst>
              <a:ext uri="{FF2B5EF4-FFF2-40B4-BE49-F238E27FC236}">
                <a16:creationId xmlns:a16="http://schemas.microsoft.com/office/drawing/2014/main" id="{88633E9C-D4DD-4CA2-A273-611B7E52969C}"/>
              </a:ext>
            </a:extLst>
          </p:cNvPr>
          <p:cNvSpPr/>
          <p:nvPr/>
        </p:nvSpPr>
        <p:spPr>
          <a:xfrm>
            <a:off x="2974604" y="6135990"/>
            <a:ext cx="8798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{ (1,1,1,1),(1,2,2,2),(1,3,3,3),(2,1,2,3),(2,2,3,1),(2,3,1,2),(3,1,3,2),(3,2,1,3),(3,3,2,1) 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56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34" grpId="0"/>
      <p:bldP spid="1639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7B5A23F-7276-435D-91DA-09104D7777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3548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2F3ECD7F-BF61-4CB1-AA15-464BB771E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966F1B29-3A08-4DB7-9F92-4C09B3BCF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8229600" cy="6858000"/>
          </a:xfrm>
          <a:prstGeom prst="rect">
            <a:avLst/>
          </a:prstGeom>
          <a:solidFill>
            <a:schemeClr val="bg2">
              <a:lumMod val="1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Freeform 5">
            <a:extLst>
              <a:ext uri="{FF2B5EF4-FFF2-40B4-BE49-F238E27FC236}">
                <a16:creationId xmlns:a16="http://schemas.microsoft.com/office/drawing/2014/main" id="{44A5AAD1-9616-4E1C-B3AC-E5497A6A3C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1" y="659027"/>
            <a:ext cx="9042690" cy="1035152"/>
          </a:xfrm>
          <a:custGeom>
            <a:avLst/>
            <a:gdLst>
              <a:gd name="T0" fmla="*/ 1900 w 1902"/>
              <a:gd name="T1" fmla="*/ 77 h 163"/>
              <a:gd name="T2" fmla="*/ 1826 w 1902"/>
              <a:gd name="T3" fmla="*/ 3 h 163"/>
              <a:gd name="T4" fmla="*/ 1825 w 1902"/>
              <a:gd name="T5" fmla="*/ 2 h 163"/>
              <a:gd name="T6" fmla="*/ 1819 w 1902"/>
              <a:gd name="T7" fmla="*/ 0 h 163"/>
              <a:gd name="T8" fmla="*/ 1363 w 1902"/>
              <a:gd name="T9" fmla="*/ 0 h 163"/>
              <a:gd name="T10" fmla="*/ 1348 w 1902"/>
              <a:gd name="T11" fmla="*/ 0 h 163"/>
              <a:gd name="T12" fmla="*/ 1225 w 1902"/>
              <a:gd name="T13" fmla="*/ 0 h 163"/>
              <a:gd name="T14" fmla="*/ 1033 w 1902"/>
              <a:gd name="T15" fmla="*/ 0 h 163"/>
              <a:gd name="T16" fmla="*/ 892 w 1902"/>
              <a:gd name="T17" fmla="*/ 0 h 163"/>
              <a:gd name="T18" fmla="*/ 786 w 1902"/>
              <a:gd name="T19" fmla="*/ 0 h 163"/>
              <a:gd name="T20" fmla="*/ 577 w 1902"/>
              <a:gd name="T21" fmla="*/ 0 h 163"/>
              <a:gd name="T22" fmla="*/ 562 w 1902"/>
              <a:gd name="T23" fmla="*/ 0 h 163"/>
              <a:gd name="T24" fmla="*/ 439 w 1902"/>
              <a:gd name="T25" fmla="*/ 0 h 163"/>
              <a:gd name="T26" fmla="*/ 106 w 1902"/>
              <a:gd name="T27" fmla="*/ 0 h 163"/>
              <a:gd name="T28" fmla="*/ 0 w 1902"/>
              <a:gd name="T29" fmla="*/ 0 h 163"/>
              <a:gd name="T30" fmla="*/ 0 w 1902"/>
              <a:gd name="T31" fmla="*/ 163 h 163"/>
              <a:gd name="T32" fmla="*/ 106 w 1902"/>
              <a:gd name="T33" fmla="*/ 163 h 163"/>
              <a:gd name="T34" fmla="*/ 439 w 1902"/>
              <a:gd name="T35" fmla="*/ 163 h 163"/>
              <a:gd name="T36" fmla="*/ 562 w 1902"/>
              <a:gd name="T37" fmla="*/ 163 h 163"/>
              <a:gd name="T38" fmla="*/ 577 w 1902"/>
              <a:gd name="T39" fmla="*/ 163 h 163"/>
              <a:gd name="T40" fmla="*/ 786 w 1902"/>
              <a:gd name="T41" fmla="*/ 163 h 163"/>
              <a:gd name="T42" fmla="*/ 892 w 1902"/>
              <a:gd name="T43" fmla="*/ 163 h 163"/>
              <a:gd name="T44" fmla="*/ 1033 w 1902"/>
              <a:gd name="T45" fmla="*/ 163 h 163"/>
              <a:gd name="T46" fmla="*/ 1225 w 1902"/>
              <a:gd name="T47" fmla="*/ 163 h 163"/>
              <a:gd name="T48" fmla="*/ 1348 w 1902"/>
              <a:gd name="T49" fmla="*/ 163 h 163"/>
              <a:gd name="T50" fmla="*/ 1363 w 1902"/>
              <a:gd name="T51" fmla="*/ 163 h 163"/>
              <a:gd name="T52" fmla="*/ 1819 w 1902"/>
              <a:gd name="T53" fmla="*/ 163 h 163"/>
              <a:gd name="T54" fmla="*/ 1825 w 1902"/>
              <a:gd name="T55" fmla="*/ 161 h 163"/>
              <a:gd name="T56" fmla="*/ 1826 w 1902"/>
              <a:gd name="T57" fmla="*/ 160 h 163"/>
              <a:gd name="T58" fmla="*/ 1900 w 1902"/>
              <a:gd name="T59" fmla="*/ 86 h 163"/>
              <a:gd name="T60" fmla="*/ 1900 w 1902"/>
              <a:gd name="T61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902" h="163">
                <a:moveTo>
                  <a:pt x="1900" y="77"/>
                </a:moveTo>
                <a:cubicBezTo>
                  <a:pt x="1826" y="3"/>
                  <a:pt x="1826" y="3"/>
                  <a:pt x="1826" y="3"/>
                </a:cubicBezTo>
                <a:cubicBezTo>
                  <a:pt x="1825" y="2"/>
                  <a:pt x="1825" y="2"/>
                  <a:pt x="1825" y="2"/>
                </a:cubicBezTo>
                <a:cubicBezTo>
                  <a:pt x="1823" y="1"/>
                  <a:pt x="1821" y="0"/>
                  <a:pt x="1819" y="0"/>
                </a:cubicBezTo>
                <a:cubicBezTo>
                  <a:pt x="1363" y="0"/>
                  <a:pt x="1363" y="0"/>
                  <a:pt x="1363" y="0"/>
                </a:cubicBezTo>
                <a:cubicBezTo>
                  <a:pt x="1348" y="0"/>
                  <a:pt x="1348" y="0"/>
                  <a:pt x="1348" y="0"/>
                </a:cubicBezTo>
                <a:cubicBezTo>
                  <a:pt x="1225" y="0"/>
                  <a:pt x="1225" y="0"/>
                  <a:pt x="1225" y="0"/>
                </a:cubicBezTo>
                <a:cubicBezTo>
                  <a:pt x="1033" y="0"/>
                  <a:pt x="1033" y="0"/>
                  <a:pt x="1033" y="0"/>
                </a:cubicBezTo>
                <a:cubicBezTo>
                  <a:pt x="892" y="0"/>
                  <a:pt x="892" y="0"/>
                  <a:pt x="892" y="0"/>
                </a:cubicBezTo>
                <a:cubicBezTo>
                  <a:pt x="786" y="0"/>
                  <a:pt x="786" y="0"/>
                  <a:pt x="786" y="0"/>
                </a:cubicBezTo>
                <a:cubicBezTo>
                  <a:pt x="577" y="0"/>
                  <a:pt x="577" y="0"/>
                  <a:pt x="577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39" y="0"/>
                  <a:pt x="439" y="0"/>
                  <a:pt x="439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39" y="163"/>
                  <a:pt x="439" y="163"/>
                  <a:pt x="439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7" y="163"/>
                  <a:pt x="577" y="163"/>
                  <a:pt x="577" y="163"/>
                </a:cubicBezTo>
                <a:cubicBezTo>
                  <a:pt x="786" y="163"/>
                  <a:pt x="786" y="163"/>
                  <a:pt x="786" y="163"/>
                </a:cubicBezTo>
                <a:cubicBezTo>
                  <a:pt x="892" y="163"/>
                  <a:pt x="892" y="163"/>
                  <a:pt x="892" y="163"/>
                </a:cubicBezTo>
                <a:cubicBezTo>
                  <a:pt x="1033" y="163"/>
                  <a:pt x="1033" y="163"/>
                  <a:pt x="1033" y="163"/>
                </a:cubicBezTo>
                <a:cubicBezTo>
                  <a:pt x="1225" y="163"/>
                  <a:pt x="1225" y="163"/>
                  <a:pt x="1225" y="163"/>
                </a:cubicBezTo>
                <a:cubicBezTo>
                  <a:pt x="1348" y="163"/>
                  <a:pt x="1348" y="163"/>
                  <a:pt x="1348" y="163"/>
                </a:cubicBezTo>
                <a:cubicBezTo>
                  <a:pt x="1363" y="163"/>
                  <a:pt x="1363" y="163"/>
                  <a:pt x="1363" y="163"/>
                </a:cubicBezTo>
                <a:cubicBezTo>
                  <a:pt x="1819" y="163"/>
                  <a:pt x="1819" y="163"/>
                  <a:pt x="1819" y="163"/>
                </a:cubicBezTo>
                <a:cubicBezTo>
                  <a:pt x="1821" y="163"/>
                  <a:pt x="1823" y="162"/>
                  <a:pt x="1825" y="161"/>
                </a:cubicBezTo>
                <a:cubicBezTo>
                  <a:pt x="1825" y="160"/>
                  <a:pt x="1825" y="160"/>
                  <a:pt x="1826" y="160"/>
                </a:cubicBezTo>
                <a:cubicBezTo>
                  <a:pt x="1900" y="86"/>
                  <a:pt x="1900" y="86"/>
                  <a:pt x="1900" y="86"/>
                </a:cubicBezTo>
                <a:cubicBezTo>
                  <a:pt x="1902" y="83"/>
                  <a:pt x="1902" y="79"/>
                  <a:pt x="1900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6F5986-62AA-43E1-88E2-238FF66F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867" y="787400"/>
            <a:ext cx="7145866" cy="778933"/>
          </a:xfrm>
        </p:spPr>
        <p:txBody>
          <a:bodyPr anchor="ctr">
            <a:normAutofit/>
          </a:bodyPr>
          <a:lstStyle/>
          <a:p>
            <a:r>
              <a:rPr lang="en-US" sz="3200">
                <a:solidFill>
                  <a:srgbClr val="FEFFFF"/>
                </a:solidFill>
              </a:rPr>
              <a:t>DOE Guidelines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1B7931-7ED8-446A-AC4C-8BC1A415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38542" y="982516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D59184-E1D5-49B8-AA19-309C6A1C692F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37464F-487D-4FF4-ADAA-18076C15FC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866" y="2032000"/>
            <a:ext cx="7145867" cy="3879222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solidFill>
                  <a:srgbClr val="FEFFFF"/>
                </a:solidFill>
              </a:rPr>
              <a:t>To determine: the </a:t>
            </a:r>
            <a:r>
              <a:rPr lang="en-US" b="1" dirty="0">
                <a:solidFill>
                  <a:srgbClr val="FEFFFF"/>
                </a:solidFill>
              </a:rPr>
              <a:t>factors</a:t>
            </a:r>
            <a:r>
              <a:rPr lang="en-US" dirty="0">
                <a:solidFill>
                  <a:srgbClr val="FEFFFF"/>
                </a:solidFill>
              </a:rPr>
              <a:t> to be tested; the </a:t>
            </a:r>
            <a:r>
              <a:rPr lang="en-US" b="1" dirty="0">
                <a:solidFill>
                  <a:srgbClr val="FEFFFF"/>
                </a:solidFill>
              </a:rPr>
              <a:t>levels</a:t>
            </a:r>
            <a:r>
              <a:rPr lang="en-US" dirty="0">
                <a:solidFill>
                  <a:srgbClr val="FEFFFF"/>
                </a:solidFill>
              </a:rPr>
              <a:t> of those factors; the </a:t>
            </a:r>
            <a:r>
              <a:rPr lang="en-US" b="1" dirty="0">
                <a:solidFill>
                  <a:srgbClr val="FEFFFF"/>
                </a:solidFill>
              </a:rPr>
              <a:t>structure</a:t>
            </a:r>
            <a:r>
              <a:rPr lang="en-US" dirty="0">
                <a:solidFill>
                  <a:srgbClr val="FEFFFF"/>
                </a:solidFill>
              </a:rPr>
              <a:t> and layout of experimental runs, or conditions.</a:t>
            </a:r>
          </a:p>
          <a:p>
            <a:r>
              <a:rPr lang="en-US" dirty="0">
                <a:solidFill>
                  <a:srgbClr val="FEFFFF"/>
                </a:solidFill>
              </a:rPr>
              <a:t>To consider: unexplained variables; Uncontrollable factors (noise factors); correlation between factors.</a:t>
            </a:r>
          </a:p>
          <a:p>
            <a:r>
              <a:rPr lang="en-US" dirty="0">
                <a:solidFill>
                  <a:srgbClr val="FEFFFF"/>
                </a:solidFill>
              </a:rPr>
              <a:t>To decide a DOE method. </a:t>
            </a:r>
          </a:p>
          <a:p>
            <a:r>
              <a:rPr lang="en-US" dirty="0">
                <a:solidFill>
                  <a:srgbClr val="FEFFFF"/>
                </a:solidFill>
              </a:rPr>
              <a:t>To collect data: conduct experiments, minimize experimental error.</a:t>
            </a:r>
          </a:p>
          <a:p>
            <a:r>
              <a:rPr lang="en-US" dirty="0">
                <a:solidFill>
                  <a:srgbClr val="FEFFFF"/>
                </a:solidFill>
              </a:rPr>
              <a:t>To analyze results using statistical methods (F-test, ANOVA).</a:t>
            </a:r>
          </a:p>
          <a:p>
            <a:r>
              <a:rPr lang="en-US" dirty="0">
                <a:solidFill>
                  <a:srgbClr val="FEFFFF"/>
                </a:solidFill>
              </a:rPr>
              <a:t>To conclude results, to determine practical significance and to make recommendations.</a:t>
            </a:r>
          </a:p>
        </p:txBody>
      </p:sp>
      <p:pic>
        <p:nvPicPr>
          <p:cNvPr id="6146" name="Picture 2" descr="âloop againâçå¾çæç´¢ç»æ">
            <a:extLst>
              <a:ext uri="{FF2B5EF4-FFF2-40B4-BE49-F238E27FC236}">
                <a16:creationId xmlns:a16="http://schemas.microsoft.com/office/drawing/2014/main" id="{D648549E-563E-4034-9292-49024D6DF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51132" y="2281307"/>
            <a:ext cx="3001931" cy="3001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7194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0">
            <a:extLst>
              <a:ext uri="{FF2B5EF4-FFF2-40B4-BE49-F238E27FC236}">
                <a16:creationId xmlns:a16="http://schemas.microsoft.com/office/drawing/2014/main" id="{166BF9EE-F7AC-4FA5-AC7E-001B3A642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2" name="Freeform 11">
              <a:extLst>
                <a:ext uri="{FF2B5EF4-FFF2-40B4-BE49-F238E27FC236}">
                  <a16:creationId xmlns:a16="http://schemas.microsoft.com/office/drawing/2014/main" id="{3B48D182-44E3-4D8B-ACEF-F1A900BE4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3" name="Freeform 12">
              <a:extLst>
                <a:ext uri="{FF2B5EF4-FFF2-40B4-BE49-F238E27FC236}">
                  <a16:creationId xmlns:a16="http://schemas.microsoft.com/office/drawing/2014/main" id="{355A535A-A489-477F-A314-593AA8CAFB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4" name="Freeform 13">
              <a:extLst>
                <a:ext uri="{FF2B5EF4-FFF2-40B4-BE49-F238E27FC236}">
                  <a16:creationId xmlns:a16="http://schemas.microsoft.com/office/drawing/2014/main" id="{954C2D4C-FD83-4EF4-9312-04442ABD6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5" name="Freeform 14">
              <a:extLst>
                <a:ext uri="{FF2B5EF4-FFF2-40B4-BE49-F238E27FC236}">
                  <a16:creationId xmlns:a16="http://schemas.microsoft.com/office/drawing/2014/main" id="{C20701C2-CD9A-4698-BC97-E1085820C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6" name="Freeform 15">
              <a:extLst>
                <a:ext uri="{FF2B5EF4-FFF2-40B4-BE49-F238E27FC236}">
                  <a16:creationId xmlns:a16="http://schemas.microsoft.com/office/drawing/2014/main" id="{62575C35-466F-42AE-87A1-D691849AB8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6">
              <a:extLst>
                <a:ext uri="{FF2B5EF4-FFF2-40B4-BE49-F238E27FC236}">
                  <a16:creationId xmlns:a16="http://schemas.microsoft.com/office/drawing/2014/main" id="{58236F37-6119-45AC-80A0-CD2C311B5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7">
              <a:extLst>
                <a:ext uri="{FF2B5EF4-FFF2-40B4-BE49-F238E27FC236}">
                  <a16:creationId xmlns:a16="http://schemas.microsoft.com/office/drawing/2014/main" id="{F3FDD799-39FE-4D6F-9A64-2F472B2150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8">
              <a:extLst>
                <a:ext uri="{FF2B5EF4-FFF2-40B4-BE49-F238E27FC236}">
                  <a16:creationId xmlns:a16="http://schemas.microsoft.com/office/drawing/2014/main" id="{9820D241-1D49-442C-A95A-00BC1BF9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9">
              <a:extLst>
                <a:ext uri="{FF2B5EF4-FFF2-40B4-BE49-F238E27FC236}">
                  <a16:creationId xmlns:a16="http://schemas.microsoft.com/office/drawing/2014/main" id="{EBC2197C-B383-4866-8ABD-74222400B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20">
              <a:extLst>
                <a:ext uri="{FF2B5EF4-FFF2-40B4-BE49-F238E27FC236}">
                  <a16:creationId xmlns:a16="http://schemas.microsoft.com/office/drawing/2014/main" id="{404B06AA-FC93-4471-9DE4-56A401E70A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21">
              <a:extLst>
                <a:ext uri="{FF2B5EF4-FFF2-40B4-BE49-F238E27FC236}">
                  <a16:creationId xmlns:a16="http://schemas.microsoft.com/office/drawing/2014/main" id="{E580600C-013F-4FAF-8FB7-4CC0FA80A9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22">
              <a:extLst>
                <a:ext uri="{FF2B5EF4-FFF2-40B4-BE49-F238E27FC236}">
                  <a16:creationId xmlns:a16="http://schemas.microsoft.com/office/drawing/2014/main" id="{9BFCF199-64B2-4AEE-88C4-E954ABF362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E312DBA5-56D8-42B2-BA94-28168C2A6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86" name="Freeform 27">
              <a:extLst>
                <a:ext uri="{FF2B5EF4-FFF2-40B4-BE49-F238E27FC236}">
                  <a16:creationId xmlns:a16="http://schemas.microsoft.com/office/drawing/2014/main" id="{7AD46C74-3117-46B0-B267-0F61B57CA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7" name="Freeform 28">
              <a:extLst>
                <a:ext uri="{FF2B5EF4-FFF2-40B4-BE49-F238E27FC236}">
                  <a16:creationId xmlns:a16="http://schemas.microsoft.com/office/drawing/2014/main" id="{8C13B810-9664-45D8-8510-D6ED0ADD72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8" name="Freeform 29">
              <a:extLst>
                <a:ext uri="{FF2B5EF4-FFF2-40B4-BE49-F238E27FC236}">
                  <a16:creationId xmlns:a16="http://schemas.microsoft.com/office/drawing/2014/main" id="{10306E52-A922-4458-BCCE-C3C840CC7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89" name="Freeform 30">
              <a:extLst>
                <a:ext uri="{FF2B5EF4-FFF2-40B4-BE49-F238E27FC236}">
                  <a16:creationId xmlns:a16="http://schemas.microsoft.com/office/drawing/2014/main" id="{CB578819-B7E7-4250-932F-52AE2A2A9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0" name="Freeform 31">
              <a:extLst>
                <a:ext uri="{FF2B5EF4-FFF2-40B4-BE49-F238E27FC236}">
                  <a16:creationId xmlns:a16="http://schemas.microsoft.com/office/drawing/2014/main" id="{454B9C91-B623-424A-B16E-F764F189D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EFD03C4A-8484-41E6-B458-032F1DCA7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DDC2F3C3-1D4E-4913-9C5C-F9A65B47E5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1E15BCA2-2420-4C53-ADE9-40FBAC238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73D5FBF4-7129-4C51-B603-E3BC33419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0165B164-CE2A-494C-88FC-507232B37C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87F127E5-B10B-4D18-BCF0-E7C3C7F40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FC692D59-F28D-4E42-B435-225F2C6CF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1996130F-9AB5-4DE9-8574-3AF891C5C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1" name="Freeform 6">
            <a:extLst>
              <a:ext uri="{FF2B5EF4-FFF2-40B4-BE49-F238E27FC236}">
                <a16:creationId xmlns:a16="http://schemas.microsoft.com/office/drawing/2014/main" id="{3623DEAC-F39C-45D6-86DC-1033F64295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03" name="Rectangle 102">
            <a:extLst>
              <a:ext uri="{FF2B5EF4-FFF2-40B4-BE49-F238E27FC236}">
                <a16:creationId xmlns:a16="http://schemas.microsoft.com/office/drawing/2014/main" id="{CADF4631-3C8F-45EE-8D19-4D3E8426B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F291099C-17EE-4E0E-B096-C79975050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6" name="Freeform 11">
              <a:extLst>
                <a:ext uri="{FF2B5EF4-FFF2-40B4-BE49-F238E27FC236}">
                  <a16:creationId xmlns:a16="http://schemas.microsoft.com/office/drawing/2014/main" id="{E21C6221-3E1B-4ABD-8172-FAE995E6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2">
              <a:extLst>
                <a:ext uri="{FF2B5EF4-FFF2-40B4-BE49-F238E27FC236}">
                  <a16:creationId xmlns:a16="http://schemas.microsoft.com/office/drawing/2014/main" id="{D3EF5991-93EA-451F-BB82-1ABC4AC0D2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3">
              <a:extLst>
                <a:ext uri="{FF2B5EF4-FFF2-40B4-BE49-F238E27FC236}">
                  <a16:creationId xmlns:a16="http://schemas.microsoft.com/office/drawing/2014/main" id="{136F96F7-16E6-48A1-A211-0B4A4D0C83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4">
              <a:extLst>
                <a:ext uri="{FF2B5EF4-FFF2-40B4-BE49-F238E27FC236}">
                  <a16:creationId xmlns:a16="http://schemas.microsoft.com/office/drawing/2014/main" id="{5C00D000-7FA5-40C4-AB6A-DE3A61AB83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5">
              <a:extLst>
                <a:ext uri="{FF2B5EF4-FFF2-40B4-BE49-F238E27FC236}">
                  <a16:creationId xmlns:a16="http://schemas.microsoft.com/office/drawing/2014/main" id="{5AAEB880-A03D-4743-9060-D7A846FA6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6">
              <a:extLst>
                <a:ext uri="{FF2B5EF4-FFF2-40B4-BE49-F238E27FC236}">
                  <a16:creationId xmlns:a16="http://schemas.microsoft.com/office/drawing/2014/main" id="{CC64DD68-0B96-4DE9-8FD5-3175E4A3F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7">
              <a:extLst>
                <a:ext uri="{FF2B5EF4-FFF2-40B4-BE49-F238E27FC236}">
                  <a16:creationId xmlns:a16="http://schemas.microsoft.com/office/drawing/2014/main" id="{69118400-C17B-4068-86D3-93CAE7702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117FA22F-CBA8-4CF5-B8CC-2D169B67E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9">
              <a:extLst>
                <a:ext uri="{FF2B5EF4-FFF2-40B4-BE49-F238E27FC236}">
                  <a16:creationId xmlns:a16="http://schemas.microsoft.com/office/drawing/2014/main" id="{8FB2D443-8598-4CEE-AED2-BEF49AA95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20">
              <a:extLst>
                <a:ext uri="{FF2B5EF4-FFF2-40B4-BE49-F238E27FC236}">
                  <a16:creationId xmlns:a16="http://schemas.microsoft.com/office/drawing/2014/main" id="{92593E33-68AF-485D-99D0-080CEA197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21">
              <a:extLst>
                <a:ext uri="{FF2B5EF4-FFF2-40B4-BE49-F238E27FC236}">
                  <a16:creationId xmlns:a16="http://schemas.microsoft.com/office/drawing/2014/main" id="{96A28427-575C-4904-AC4B-3DD62801DC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22">
              <a:extLst>
                <a:ext uri="{FF2B5EF4-FFF2-40B4-BE49-F238E27FC236}">
                  <a16:creationId xmlns:a16="http://schemas.microsoft.com/office/drawing/2014/main" id="{782FA736-DE89-4D13-B0A7-3906B32CE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D5A55A9-CF3C-40FE-A5CE-A525AD3B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2298" y="4284361"/>
            <a:ext cx="8915399" cy="11624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DOE &amp; Coding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A54B62D-FC5C-4E1A-8D8B-279576FE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4706D2CB-CE4C-4F40-B189-FD7BB4466B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2714CF7E-2DF6-4F91-8BB2-D62E8B549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F30DCFE1-624D-4D3C-AC61-757C2FF35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BF08ABFE-DD31-4F1F-9520-93CC613CD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ADFB2DBD-F00A-4820-876F-4E75F216B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2">
              <a:extLst>
                <a:ext uri="{FF2B5EF4-FFF2-40B4-BE49-F238E27FC236}">
                  <a16:creationId xmlns:a16="http://schemas.microsoft.com/office/drawing/2014/main" id="{3F85387B-5668-4570-BC5C-AA89417C71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3">
              <a:extLst>
                <a:ext uri="{FF2B5EF4-FFF2-40B4-BE49-F238E27FC236}">
                  <a16:creationId xmlns:a16="http://schemas.microsoft.com/office/drawing/2014/main" id="{FEA70EF6-623D-453D-8360-1B0C142A2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4">
              <a:extLst>
                <a:ext uri="{FF2B5EF4-FFF2-40B4-BE49-F238E27FC236}">
                  <a16:creationId xmlns:a16="http://schemas.microsoft.com/office/drawing/2014/main" id="{FE3B449C-A5FE-44B9-A01C-A115C37D3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5">
              <a:extLst>
                <a:ext uri="{FF2B5EF4-FFF2-40B4-BE49-F238E27FC236}">
                  <a16:creationId xmlns:a16="http://schemas.microsoft.com/office/drawing/2014/main" id="{BD672E89-DAB4-41AE-891D-6B6A52B0EA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6">
              <a:extLst>
                <a:ext uri="{FF2B5EF4-FFF2-40B4-BE49-F238E27FC236}">
                  <a16:creationId xmlns:a16="http://schemas.microsoft.com/office/drawing/2014/main" id="{C69123C3-F0F9-4AA7-BA7B-9E5E0AF27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7">
              <a:extLst>
                <a:ext uri="{FF2B5EF4-FFF2-40B4-BE49-F238E27FC236}">
                  <a16:creationId xmlns:a16="http://schemas.microsoft.com/office/drawing/2014/main" id="{E10779C5-3DD9-489D-9A2D-EF45B7BE30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8">
              <a:extLst>
                <a:ext uri="{FF2B5EF4-FFF2-40B4-BE49-F238E27FC236}">
                  <a16:creationId xmlns:a16="http://schemas.microsoft.com/office/drawing/2014/main" id="{1D3B4B35-2090-4DA8-ADBE-DD888B4E1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6FA917F-43A3-4FA3-A085-59D0DC397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768FFA-875C-4C55-95DC-21CBE08C56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6916" y="296172"/>
            <a:ext cx="6476130" cy="437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Freeform 33">
            <a:extLst>
              <a:ext uri="{FF2B5EF4-FFF2-40B4-BE49-F238E27FC236}">
                <a16:creationId xmlns:a16="http://schemas.microsoft.com/office/drawing/2014/main" id="{9CBF007B-8C8C-4F79-B037-9F4C61F9F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753578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B130-BDB4-4CB2-8F63-24C6BF39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4959308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4ED59184-E1D5-49B8-AA19-309C6A1C692F}" type="slidenum">
              <a:rPr lang="en-US" sz="190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13</a:t>
            </a:fld>
            <a:endParaRPr lang="en-US" sz="1900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B068082-95D2-428B-9AEB-784FC6A26489}"/>
              </a:ext>
            </a:extLst>
          </p:cNvPr>
          <p:cNvSpPr txBox="1">
            <a:spLocks/>
          </p:cNvSpPr>
          <p:nvPr/>
        </p:nvSpPr>
        <p:spPr>
          <a:xfrm>
            <a:off x="2589212" y="5657872"/>
            <a:ext cx="8915400" cy="942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3"/>
              </a:rPr>
              <a:t>https://github.com/tirthajyoti/Design-of-experiment-Python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i="1" dirty="0"/>
              <a:t>      Copyright (c): 2018-2028, Dr. </a:t>
            </a:r>
            <a:r>
              <a:rPr lang="en-US" i="1" dirty="0" err="1"/>
              <a:t>Tirthajyoti</a:t>
            </a:r>
            <a:r>
              <a:rPr lang="en-US" i="1" dirty="0"/>
              <a:t> Sarkar, Sunnyvale, CA 94086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3415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802988-D456-46CE-92CE-4C927683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&amp;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35DA61-30D2-47D2-8296-47F7BCD65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14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99656D9-DD58-455F-B75B-68E8D07D3CE7}"/>
              </a:ext>
            </a:extLst>
          </p:cNvPr>
          <p:cNvSpPr txBox="1">
            <a:spLocks/>
          </p:cNvSpPr>
          <p:nvPr/>
        </p:nvSpPr>
        <p:spPr>
          <a:xfrm>
            <a:off x="6686897" y="440081"/>
            <a:ext cx="2614420" cy="621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Fractional factorial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A6AA3C-92BC-46A8-A3BB-01F3F37B66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84" t="9101" r="54597" b="5806"/>
          <a:stretch/>
        </p:blipFill>
        <p:spPr>
          <a:xfrm>
            <a:off x="9301317" y="877577"/>
            <a:ext cx="2733367" cy="58356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E4DDC9-1E10-4D87-A259-2E7570B21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49" t="33538" r="54758" b="32760"/>
          <a:stretch/>
        </p:blipFill>
        <p:spPr>
          <a:xfrm>
            <a:off x="6523379" y="877577"/>
            <a:ext cx="2644879" cy="23112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54A5A1-B780-4D00-B106-47CE1A50A0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67" t="23930" r="54839" b="61878"/>
          <a:stretch/>
        </p:blipFill>
        <p:spPr>
          <a:xfrm>
            <a:off x="2416922" y="2537703"/>
            <a:ext cx="3752561" cy="138093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A113E0E-3279-4FAD-BB97-6723B6AB7DA9}"/>
              </a:ext>
            </a:extLst>
          </p:cNvPr>
          <p:cNvSpPr txBox="1">
            <a:spLocks/>
          </p:cNvSpPr>
          <p:nvPr/>
        </p:nvSpPr>
        <p:spPr>
          <a:xfrm>
            <a:off x="2062608" y="1524113"/>
            <a:ext cx="4155717" cy="12430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Python: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hlinkClick r:id="rId5"/>
              </a:rPr>
              <a:t>https://github.com/tirthajyoti/Design-of-experiment-Python</a:t>
            </a:r>
            <a:r>
              <a:rPr lang="en-US" dirty="0"/>
              <a:t>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EF46E48-CFB4-4249-A452-FEC2AE2126EB}"/>
              </a:ext>
            </a:extLst>
          </p:cNvPr>
          <p:cNvSpPr txBox="1">
            <a:spLocks/>
          </p:cNvSpPr>
          <p:nvPr/>
        </p:nvSpPr>
        <p:spPr>
          <a:xfrm>
            <a:off x="9908912" y="440082"/>
            <a:ext cx="1661652" cy="621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Full factorial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20B5F32-AE6D-4DCC-9991-74A0C9410E9F}"/>
              </a:ext>
            </a:extLst>
          </p:cNvPr>
          <p:cNvSpPr txBox="1">
            <a:spLocks/>
          </p:cNvSpPr>
          <p:nvPr/>
        </p:nvSpPr>
        <p:spPr>
          <a:xfrm>
            <a:off x="2036259" y="5919642"/>
            <a:ext cx="3123745" cy="621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Central-composite design</a:t>
            </a:r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82E1577B-44F1-4940-902C-2970C04E8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90842"/>
            <a:ext cx="45720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6666DC0B-2CD7-427F-B6B3-E984BFBBB119}"/>
              </a:ext>
            </a:extLst>
          </p:cNvPr>
          <p:cNvSpPr txBox="1">
            <a:spLocks/>
          </p:cNvSpPr>
          <p:nvPr/>
        </p:nvSpPr>
        <p:spPr>
          <a:xfrm>
            <a:off x="6100778" y="6107536"/>
            <a:ext cx="3421377" cy="621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Latin Hypercube design</a:t>
            </a:r>
          </a:p>
          <a:p>
            <a:endParaRPr lang="en-US" b="1" dirty="0"/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15146775-D7EE-48E5-880E-974DF5735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741" y="3897090"/>
            <a:ext cx="2960680" cy="2216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007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7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55A9-CF3C-40FE-A5CE-A525AD3B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DOE &amp;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B130-BDB4-4CB2-8F63-24C6BF39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4ED59184-E1D5-49B8-AA19-309C6A1C692F}" type="slidenum">
              <a:rPr lang="en-US" sz="190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15</a:t>
            </a:fld>
            <a:endParaRPr lang="en-US" sz="1900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B068082-95D2-428B-9AEB-784FC6A26489}"/>
              </a:ext>
            </a:extLst>
          </p:cNvPr>
          <p:cNvSpPr txBox="1">
            <a:spLocks/>
          </p:cNvSpPr>
          <p:nvPr/>
        </p:nvSpPr>
        <p:spPr>
          <a:xfrm>
            <a:off x="1687669" y="1411087"/>
            <a:ext cx="9900951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R: </a:t>
            </a:r>
            <a:r>
              <a:rPr lang="en-US" dirty="0" err="1">
                <a:solidFill>
                  <a:srgbClr val="000000"/>
                </a:solidFill>
              </a:rPr>
              <a:t>DoE.base</a:t>
            </a:r>
            <a:r>
              <a:rPr lang="en-US" dirty="0">
                <a:solidFill>
                  <a:srgbClr val="000000"/>
                </a:solidFill>
              </a:rPr>
              <a:t> (Full Factorials, Orthogonal Arrays and Base Utilities for DoE Packages)</a:t>
            </a:r>
          </a:p>
          <a:p>
            <a:pPr marL="344488" indent="0">
              <a:buNone/>
            </a:pPr>
            <a:r>
              <a:rPr lang="en-US" dirty="0" err="1"/>
              <a:t>Grömping</a:t>
            </a:r>
            <a:r>
              <a:rPr lang="en-US" dirty="0"/>
              <a:t> U (2018). “R Package </a:t>
            </a:r>
            <a:r>
              <a:rPr lang="en-US" dirty="0" err="1"/>
              <a:t>DoE.base</a:t>
            </a:r>
            <a:r>
              <a:rPr lang="en-US" dirty="0"/>
              <a:t> for Factorial Experiments.” </a:t>
            </a:r>
            <a:r>
              <a:rPr lang="en-US" i="1" dirty="0"/>
              <a:t>Journal of Statistical Software</a:t>
            </a:r>
            <a:r>
              <a:rPr lang="en-US" dirty="0"/>
              <a:t>, </a:t>
            </a:r>
            <a:r>
              <a:rPr lang="en-US" b="1" dirty="0"/>
              <a:t>85</a:t>
            </a:r>
            <a:r>
              <a:rPr lang="en-US" dirty="0"/>
              <a:t>(5), 1–41. </a:t>
            </a:r>
            <a:r>
              <a:rPr lang="en-US" dirty="0" err="1"/>
              <a:t>doi</a:t>
            </a:r>
            <a:r>
              <a:rPr lang="en-US" dirty="0"/>
              <a:t>: </a:t>
            </a:r>
            <a:r>
              <a:rPr lang="en-US" dirty="0">
                <a:hlinkClick r:id="rId2"/>
              </a:rPr>
              <a:t>10.18637/jss.v085.i05</a:t>
            </a:r>
            <a:r>
              <a:rPr lang="en-US" dirty="0"/>
              <a:t>.</a:t>
            </a:r>
          </a:p>
          <a:p>
            <a:pPr marL="344488" indent="0">
              <a:buNone/>
            </a:pPr>
            <a:r>
              <a:rPr lang="en-US" altLang="en-US" dirty="0">
                <a:solidFill>
                  <a:srgbClr val="0000FF"/>
                </a:solidFill>
                <a:latin typeface="Arial Unicode MS"/>
                <a:cs typeface="Times New Roman" panose="02020603050405020304" pitchFamily="18" charset="0"/>
                <a:hlinkClick r:id="rId3"/>
              </a:rPr>
              <a:t>https://CRAN.R-project.org/package=DoE.base</a:t>
            </a:r>
            <a:r>
              <a:rPr lang="en-US" altLang="en-US" dirty="0">
                <a:solidFill>
                  <a:schemeClr val="tx1"/>
                </a:solidFill>
              </a:rPr>
              <a:t> </a:t>
            </a:r>
            <a:endParaRPr lang="en-US" altLang="en-US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4488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7DD0D728-BADD-4BB2-B3FB-AA5D73197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58001-0BFC-4344-AD6B-BA07734D7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903" t="22365" r="31210" b="56129"/>
          <a:stretch/>
        </p:blipFill>
        <p:spPr>
          <a:xfrm>
            <a:off x="468331" y="3299898"/>
            <a:ext cx="6330303" cy="213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C06765-216B-49D8-88A5-C1E5DD269C1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420" t="25663" r="37742" b="47384"/>
          <a:stretch/>
        </p:blipFill>
        <p:spPr>
          <a:xfrm>
            <a:off x="6731959" y="3333135"/>
            <a:ext cx="5263396" cy="267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642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55A9-CF3C-40FE-A5CE-A525AD3B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DOE &amp;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B130-BDB4-4CB2-8F63-24C6BF39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4ED59184-E1D5-49B8-AA19-309C6A1C692F}" type="slidenum">
              <a:rPr lang="en-US" sz="190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 sz="1900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B068082-95D2-428B-9AEB-784FC6A26489}"/>
              </a:ext>
            </a:extLst>
          </p:cNvPr>
          <p:cNvSpPr txBox="1">
            <a:spLocks/>
          </p:cNvSpPr>
          <p:nvPr/>
        </p:nvSpPr>
        <p:spPr>
          <a:xfrm>
            <a:off x="1687669" y="1411087"/>
            <a:ext cx="8954547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JMP® 10 Design of Experiments Guide: </a:t>
            </a:r>
            <a:r>
              <a:rPr lang="en-US" dirty="0">
                <a:solidFill>
                  <a:srgbClr val="000000"/>
                </a:solidFill>
                <a:hlinkClick r:id="rId2"/>
              </a:rPr>
              <a:t>https://www.jmp.com/support/downloads/pdf/jmp1001/doe_guide.pdf</a:t>
            </a:r>
            <a:endParaRPr lang="en-US" dirty="0">
              <a:solidFill>
                <a:srgbClr val="000000"/>
              </a:solidFill>
            </a:endParaRPr>
          </a:p>
          <a:p>
            <a:pPr marL="344488" indent="0">
              <a:buNone/>
            </a:pPr>
            <a:r>
              <a:rPr lang="en-US" dirty="0">
                <a:solidFill>
                  <a:srgbClr val="000000"/>
                </a:solidFill>
              </a:rPr>
              <a:t>Copyright © 2012, SAS Institute Inc., Cary, NC, USA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603D9C-1BB4-425A-9A81-670BCEDF30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30" t="29247" r="26935" b="25735"/>
          <a:stretch/>
        </p:blipFill>
        <p:spPr>
          <a:xfrm>
            <a:off x="2238276" y="2506257"/>
            <a:ext cx="7534989" cy="4065315"/>
          </a:xfrm>
          <a:prstGeom prst="rect">
            <a:avLst/>
          </a:prstGeom>
        </p:spPr>
      </p:pic>
      <p:pic>
        <p:nvPicPr>
          <p:cNvPr id="69" name="Picture 4">
            <a:extLst>
              <a:ext uri="{FF2B5EF4-FFF2-40B4-BE49-F238E27FC236}">
                <a16:creationId xmlns:a16="http://schemas.microsoft.com/office/drawing/2014/main" id="{29A0E8AE-0DC0-48BC-9748-58CBD16D4D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516" y="5637793"/>
            <a:ext cx="1587767" cy="10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3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A55A9-CF3C-40FE-A5CE-A525AD3BC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5109" y="4919280"/>
            <a:ext cx="8915400" cy="5667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DOE &amp;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4B130-BDB4-4CB2-8F63-24C6BF396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Aft>
                <a:spcPts val="600"/>
              </a:spcAft>
            </a:pPr>
            <a:fld id="{4ED59184-E1D5-49B8-AA19-309C6A1C692F}" type="slidenum">
              <a:rPr lang="en-US" sz="1900" smtClean="0"/>
              <a:pPr defTabSz="914400"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 sz="1900"/>
          </a:p>
        </p:txBody>
      </p:sp>
      <p:sp>
        <p:nvSpPr>
          <p:cNvPr id="63" name="Content Placeholder 2">
            <a:extLst>
              <a:ext uri="{FF2B5EF4-FFF2-40B4-BE49-F238E27FC236}">
                <a16:creationId xmlns:a16="http://schemas.microsoft.com/office/drawing/2014/main" id="{CB068082-95D2-428B-9AEB-784FC6A26489}"/>
              </a:ext>
            </a:extLst>
          </p:cNvPr>
          <p:cNvSpPr txBox="1">
            <a:spLocks/>
          </p:cNvSpPr>
          <p:nvPr/>
        </p:nvSpPr>
        <p:spPr>
          <a:xfrm>
            <a:off x="1879202" y="5416523"/>
            <a:ext cx="8961307" cy="3759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JMP® 10 Design of Experiments Guide: </a:t>
            </a:r>
            <a:r>
              <a:rPr lang="en-US" dirty="0">
                <a:hlinkClick r:id="rId2"/>
              </a:rPr>
              <a:t>https://www.jmp.com/support/downloads/pdf/jmp1001/doe_guide.pdf</a:t>
            </a:r>
            <a:endParaRPr lang="en-US" dirty="0"/>
          </a:p>
        </p:txBody>
      </p:sp>
      <p:pic>
        <p:nvPicPr>
          <p:cNvPr id="67" name="Picture 4">
            <a:extLst>
              <a:ext uri="{FF2B5EF4-FFF2-40B4-BE49-F238E27FC236}">
                <a16:creationId xmlns:a16="http://schemas.microsoft.com/office/drawing/2014/main" id="{141D1FCB-107A-48E5-B51B-BED6859924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0516" y="5637793"/>
            <a:ext cx="1587767" cy="10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86BF4C-8C28-4FB6-93B1-0931A9F1CE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18" t="30703" r="28087" b="30000"/>
          <a:stretch/>
        </p:blipFill>
        <p:spPr>
          <a:xfrm>
            <a:off x="921695" y="1471182"/>
            <a:ext cx="6764761" cy="32510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9B015AF-3593-48EB-805D-02AE1FBDA2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468" t="21792" r="47822" b="25064"/>
          <a:stretch/>
        </p:blipFill>
        <p:spPr>
          <a:xfrm>
            <a:off x="7686456" y="215408"/>
            <a:ext cx="4328396" cy="450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46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2" name="Group 100">
            <a:extLst>
              <a:ext uri="{FF2B5EF4-FFF2-40B4-BE49-F238E27FC236}">
                <a16:creationId xmlns:a16="http://schemas.microsoft.com/office/drawing/2014/main" id="{7398C59F-5A18-487B-91D6-B955AACF2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57FAFE-C7C3-47EC-A4F5-9B2166319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93" name="Freeform 12">
              <a:extLst>
                <a:ext uri="{FF2B5EF4-FFF2-40B4-BE49-F238E27FC236}">
                  <a16:creationId xmlns:a16="http://schemas.microsoft.com/office/drawing/2014/main" id="{95BC28FB-3882-4674-9D79-EA58BEB7C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9C6EC892-83F9-402F-8552-0AD7C0556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94" name="Freeform 14">
              <a:extLst>
                <a:ext uri="{FF2B5EF4-FFF2-40B4-BE49-F238E27FC236}">
                  <a16:creationId xmlns:a16="http://schemas.microsoft.com/office/drawing/2014/main" id="{18387766-037C-4EF0-8471-D19CBF2A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1E364F38-6F3A-476A-93E6-962EA817C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295" name="Freeform 16">
              <a:extLst>
                <a:ext uri="{FF2B5EF4-FFF2-40B4-BE49-F238E27FC236}">
                  <a16:creationId xmlns:a16="http://schemas.microsoft.com/office/drawing/2014/main" id="{35C335A4-1E67-4293-8BE2-DFB085D4F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9A8A0F10-2C98-4297-9F92-5D955339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C3B112A3-006E-4008-A778-DB5F6A09D5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E5E62767-5C25-4C49-9568-432433A3C5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598EC006-77B1-42BA-B815-66CCB9B17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21">
              <a:extLst>
                <a:ext uri="{FF2B5EF4-FFF2-40B4-BE49-F238E27FC236}">
                  <a16:creationId xmlns:a16="http://schemas.microsoft.com/office/drawing/2014/main" id="{A144ED09-DA06-491D-95A8-AB3DED4329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1CB00BD2-11CD-4A38-8F38-02B0D1105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20234FB-542E-4550-9C2F-1B56FD41A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16" name="Freeform 27">
              <a:extLst>
                <a:ext uri="{FF2B5EF4-FFF2-40B4-BE49-F238E27FC236}">
                  <a16:creationId xmlns:a16="http://schemas.microsoft.com/office/drawing/2014/main" id="{41FCE1F3-DEB3-47CD-90FF-7DABB4AF4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28">
              <a:extLst>
                <a:ext uri="{FF2B5EF4-FFF2-40B4-BE49-F238E27FC236}">
                  <a16:creationId xmlns:a16="http://schemas.microsoft.com/office/drawing/2014/main" id="{5708E488-C19B-452C-B197-6F1C34F6E7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29">
              <a:extLst>
                <a:ext uri="{FF2B5EF4-FFF2-40B4-BE49-F238E27FC236}">
                  <a16:creationId xmlns:a16="http://schemas.microsoft.com/office/drawing/2014/main" id="{89D3FD25-890E-4981-A71D-EE796873D7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30">
              <a:extLst>
                <a:ext uri="{FF2B5EF4-FFF2-40B4-BE49-F238E27FC236}">
                  <a16:creationId xmlns:a16="http://schemas.microsoft.com/office/drawing/2014/main" id="{51B5414C-556A-47CB-8EE2-974A85A7A4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1">
              <a:extLst>
                <a:ext uri="{FF2B5EF4-FFF2-40B4-BE49-F238E27FC236}">
                  <a16:creationId xmlns:a16="http://schemas.microsoft.com/office/drawing/2014/main" id="{1C02B20C-2B27-4B75-8AEE-A5D2E2674B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2">
              <a:extLst>
                <a:ext uri="{FF2B5EF4-FFF2-40B4-BE49-F238E27FC236}">
                  <a16:creationId xmlns:a16="http://schemas.microsoft.com/office/drawing/2014/main" id="{54427714-F9AA-4F93-BD1D-400F1EA93F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3">
              <a:extLst>
                <a:ext uri="{FF2B5EF4-FFF2-40B4-BE49-F238E27FC236}">
                  <a16:creationId xmlns:a16="http://schemas.microsoft.com/office/drawing/2014/main" id="{28A77D6A-9E81-497F-ABCC-2695BB5AD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4">
              <a:extLst>
                <a:ext uri="{FF2B5EF4-FFF2-40B4-BE49-F238E27FC236}">
                  <a16:creationId xmlns:a16="http://schemas.microsoft.com/office/drawing/2014/main" id="{2A1533BA-1478-4F7C-8E24-3F3E905050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5">
              <a:extLst>
                <a:ext uri="{FF2B5EF4-FFF2-40B4-BE49-F238E27FC236}">
                  <a16:creationId xmlns:a16="http://schemas.microsoft.com/office/drawing/2014/main" id="{39686201-E633-40FD-A80A-1E28AD52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6">
              <a:extLst>
                <a:ext uri="{FF2B5EF4-FFF2-40B4-BE49-F238E27FC236}">
                  <a16:creationId xmlns:a16="http://schemas.microsoft.com/office/drawing/2014/main" id="{76A215C2-F590-4938-810B-F8A79366C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7">
              <a:extLst>
                <a:ext uri="{FF2B5EF4-FFF2-40B4-BE49-F238E27FC236}">
                  <a16:creationId xmlns:a16="http://schemas.microsoft.com/office/drawing/2014/main" id="{85F418E7-330D-4002-8EC8-33C1A897F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8">
              <a:extLst>
                <a:ext uri="{FF2B5EF4-FFF2-40B4-BE49-F238E27FC236}">
                  <a16:creationId xmlns:a16="http://schemas.microsoft.com/office/drawing/2014/main" id="{8FFE669A-54C9-4436-9566-C5A90F16DB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9" name="Rectangle 128">
            <a:extLst>
              <a:ext uri="{FF2B5EF4-FFF2-40B4-BE49-F238E27FC236}">
                <a16:creationId xmlns:a16="http://schemas.microsoft.com/office/drawing/2014/main" id="{DE91395A-2D18-4AF6-A0AC-AAA7189FE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1" name="Freeform 6">
            <a:extLst>
              <a:ext uri="{FF2B5EF4-FFF2-40B4-BE49-F238E27FC236}">
                <a16:creationId xmlns:a16="http://schemas.microsoft.com/office/drawing/2014/main" id="{7BD08880-457D-4C62-A3B5-6A9B0878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3" name="Rectangle 132">
            <a:extLst>
              <a:ext uri="{FF2B5EF4-FFF2-40B4-BE49-F238E27FC236}">
                <a16:creationId xmlns:a16="http://schemas.microsoft.com/office/drawing/2014/main" id="{FA94DED7-0A28-4AD9-8747-E94113225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2296" name="Rectangle 134">
            <a:extLst>
              <a:ext uri="{FF2B5EF4-FFF2-40B4-BE49-F238E27FC236}">
                <a16:creationId xmlns:a16="http://schemas.microsoft.com/office/drawing/2014/main" id="{6F175609-91A3-416E-BC3D-7548FDE02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620" y="-1"/>
            <a:ext cx="1220724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297" name="Rectangle 136">
            <a:extLst>
              <a:ext uri="{FF2B5EF4-FFF2-40B4-BE49-F238E27FC236}">
                <a16:creationId xmlns:a16="http://schemas.microsoft.com/office/drawing/2014/main" id="{9A3B0D54-9DF0-4FF8-A0AA-B4234DF35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2290" name="Picture 2" descr="âdesign of experimentâçå¾çæç´¢ç»æ">
            <a:extLst>
              <a:ext uri="{FF2B5EF4-FFF2-40B4-BE49-F238E27FC236}">
                <a16:creationId xmlns:a16="http://schemas.microsoft.com/office/drawing/2014/main" id="{156611BA-7938-4F06-B4D2-6940BD6BD4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6" t="2059" r="22183"/>
          <a:stretch/>
        </p:blipFill>
        <p:spPr bwMode="auto">
          <a:xfrm>
            <a:off x="4698112" y="10"/>
            <a:ext cx="749084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8" name="Freeform 5">
            <a:extLst>
              <a:ext uri="{FF2B5EF4-FFF2-40B4-BE49-F238E27FC236}">
                <a16:creationId xmlns:a16="http://schemas.microsoft.com/office/drawing/2014/main" id="{64D236DE-BD07-488F-B236-DDEEFFF720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433205D-DE67-47C2-B06F-887F3A88F9B9}"/>
              </a:ext>
            </a:extLst>
          </p:cNvPr>
          <p:cNvSpPr/>
          <p:nvPr/>
        </p:nvSpPr>
        <p:spPr>
          <a:xfrm>
            <a:off x="5094514" y="5230761"/>
            <a:ext cx="4157641" cy="541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Pentagon 5">
            <a:extLst>
              <a:ext uri="{FF2B5EF4-FFF2-40B4-BE49-F238E27FC236}">
                <a16:creationId xmlns:a16="http://schemas.microsoft.com/office/drawing/2014/main" id="{4030F310-FCD2-4FFA-BD1D-AFEE21E4B582}"/>
              </a:ext>
            </a:extLst>
          </p:cNvPr>
          <p:cNvSpPr/>
          <p:nvPr/>
        </p:nvSpPr>
        <p:spPr>
          <a:xfrm>
            <a:off x="10540" y="5024419"/>
            <a:ext cx="5494020" cy="85494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57790-AA8E-4A09-A91C-C1A679F2E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374" y="2661338"/>
            <a:ext cx="3778870" cy="31148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rgbClr val="FEFFFF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296735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8CCB7-F061-485A-BE18-B306421B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DOE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CFF602-E742-4C71-AD88-5E2694FEE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80930"/>
            <a:ext cx="8915400" cy="1048139"/>
          </a:xfrm>
        </p:spPr>
        <p:txBody>
          <a:bodyPr/>
          <a:lstStyle/>
          <a:p>
            <a:r>
              <a:rPr lang="en-US" dirty="0"/>
              <a:t>a powerful </a:t>
            </a:r>
            <a:r>
              <a:rPr lang="en-US" b="1" dirty="0"/>
              <a:t>data collection and analysis tool </a:t>
            </a:r>
            <a:r>
              <a:rPr lang="en-US" dirty="0"/>
              <a:t>that can be used in a variety of experimental situations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753CD6-5E79-4543-BC53-4B54F437A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99F00C-FF9B-4D09-BDD0-3DE5233801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26" t="47515" r="68852" b="26843"/>
          <a:stretch/>
        </p:blipFill>
        <p:spPr>
          <a:xfrm>
            <a:off x="3433665" y="2226611"/>
            <a:ext cx="6169123" cy="265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37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8570-59C0-4590-A9C8-4D471B9A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B5846-D33A-42F6-8F42-2AD0051A64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095" y="1504335"/>
            <a:ext cx="9022686" cy="3283974"/>
          </a:xfrm>
        </p:spPr>
        <p:txBody>
          <a:bodyPr>
            <a:normAutofit/>
          </a:bodyPr>
          <a:lstStyle/>
          <a:p>
            <a:r>
              <a:rPr lang="en-US" dirty="0"/>
              <a:t>Comparing Alternatives</a:t>
            </a:r>
          </a:p>
          <a:p>
            <a:r>
              <a:rPr lang="en-US" dirty="0"/>
              <a:t>Identifying the Significant Inputs (Factors) affecting an Output (Response) </a:t>
            </a:r>
          </a:p>
          <a:p>
            <a:r>
              <a:rPr lang="en-US" dirty="0"/>
              <a:t>Achieving an Optimal Process Output (Response)</a:t>
            </a:r>
          </a:p>
          <a:p>
            <a:r>
              <a:rPr lang="en-US" dirty="0"/>
              <a:t>Minimizing, Maximizing, or Targeting an Output (Response)</a:t>
            </a:r>
          </a:p>
          <a:p>
            <a:r>
              <a:rPr lang="en-US" dirty="0"/>
              <a:t>Reducing Variability</a:t>
            </a:r>
          </a:p>
          <a:p>
            <a:r>
              <a:rPr lang="en-US" dirty="0"/>
              <a:t>Balancing Tradeoffs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F0147-4959-4A69-86B2-BAFC3BF4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3</a:t>
            </a:fld>
            <a:endParaRPr lang="en-US"/>
          </a:p>
        </p:txBody>
      </p:sp>
      <p:pic>
        <p:nvPicPr>
          <p:cNvPr id="5122" name="Picture 2" descr="unaffinitized topics">
            <a:extLst>
              <a:ext uri="{FF2B5EF4-FFF2-40B4-BE49-F238E27FC236}">
                <a16:creationId xmlns:a16="http://schemas.microsoft.com/office/drawing/2014/main" id="{7E51E756-5BD8-4B34-B900-3978D7BD8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3200401"/>
            <a:ext cx="4552950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47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338570-59C0-4590-A9C8-4D471B9AD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Strategical DOE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5F0147-4959-4A69-86B2-BAFC3BF4E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4</a:t>
            </a:fld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2D6A147-8D94-4204-A0BC-D1EB7A2680CC}"/>
              </a:ext>
            </a:extLst>
          </p:cNvPr>
          <p:cNvSpPr/>
          <p:nvPr/>
        </p:nvSpPr>
        <p:spPr>
          <a:xfrm>
            <a:off x="2069629" y="1600460"/>
            <a:ext cx="8119402" cy="30366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82D9A915-6A69-4A73-A1D5-E3FC5AECE75A}"/>
              </a:ext>
            </a:extLst>
          </p:cNvPr>
          <p:cNvSpPr txBox="1"/>
          <p:nvPr/>
        </p:nvSpPr>
        <p:spPr>
          <a:xfrm>
            <a:off x="2966701" y="4272958"/>
            <a:ext cx="2041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Randomly design</a:t>
            </a:r>
          </a:p>
        </p:txBody>
      </p:sp>
      <p:pic>
        <p:nvPicPr>
          <p:cNvPr id="2050" name="Picture 2" descr="âcomponents of design of experimentsâçå¾çæç´¢ç»æ">
            <a:extLst>
              <a:ext uri="{FF2B5EF4-FFF2-40B4-BE49-F238E27FC236}">
                <a16:creationId xmlns:a16="http://schemas.microsoft.com/office/drawing/2014/main" id="{FB4208F2-9F02-4B02-AA54-DDEFC165D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4142" y="1679832"/>
            <a:ext cx="311467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ç¸å³å¾ç">
            <a:extLst>
              <a:ext uri="{FF2B5EF4-FFF2-40B4-BE49-F238E27FC236}">
                <a16:creationId xmlns:a16="http://schemas.microsoft.com/office/drawing/2014/main" id="{6D48E093-E00F-44C3-B33B-F97D0045E4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38" t="2097" r="34768" b="70664"/>
          <a:stretch/>
        </p:blipFill>
        <p:spPr bwMode="auto">
          <a:xfrm>
            <a:off x="9170308" y="3491275"/>
            <a:ext cx="952065" cy="966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âdesign of experimentâçå¾çæç´¢ç»æ">
            <a:extLst>
              <a:ext uri="{FF2B5EF4-FFF2-40B4-BE49-F238E27FC236}">
                <a16:creationId xmlns:a16="http://schemas.microsoft.com/office/drawing/2014/main" id="{D3D0D707-78AA-4CA5-8C95-31D296BB6B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23" t="38848" r="8095" b="3182"/>
          <a:stretch/>
        </p:blipFill>
        <p:spPr bwMode="auto">
          <a:xfrm>
            <a:off x="2099729" y="1587494"/>
            <a:ext cx="3853468" cy="272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81D3FB2-1618-46E5-A5E2-70B1AF1B0A73}"/>
              </a:ext>
            </a:extLst>
          </p:cNvPr>
          <p:cNvSpPr txBox="1"/>
          <p:nvPr/>
        </p:nvSpPr>
        <p:spPr>
          <a:xfrm>
            <a:off x="6589554" y="4272958"/>
            <a:ext cx="263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factorial design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1F5397-9564-4AE2-B3D0-7ED7A196D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2971" y="4941660"/>
            <a:ext cx="9022686" cy="935766"/>
          </a:xfrm>
        </p:spPr>
        <p:txBody>
          <a:bodyPr>
            <a:normAutofit/>
          </a:bodyPr>
          <a:lstStyle/>
          <a:p>
            <a:r>
              <a:rPr lang="en-US" dirty="0"/>
              <a:t>Reduction or minimization of total number of trials. </a:t>
            </a:r>
          </a:p>
          <a:p>
            <a:r>
              <a:rPr lang="en-US" dirty="0"/>
              <a:t>Helps with statistical efficiency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428CA7E-542B-44BC-A15C-EFC91D26D7D1}"/>
              </a:ext>
            </a:extLst>
          </p:cNvPr>
          <p:cNvSpPr txBox="1">
            <a:spLocks/>
          </p:cNvSpPr>
          <p:nvPr/>
        </p:nvSpPr>
        <p:spPr>
          <a:xfrm>
            <a:off x="3426515" y="5795078"/>
            <a:ext cx="1756957" cy="6703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How?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C5F3C67-4D49-46B6-859E-ADFB4D474B9A}"/>
              </a:ext>
            </a:extLst>
          </p:cNvPr>
          <p:cNvSpPr/>
          <p:nvPr/>
        </p:nvSpPr>
        <p:spPr>
          <a:xfrm>
            <a:off x="2069627" y="6029963"/>
            <a:ext cx="1143000" cy="2039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4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 animBg="1"/>
      <p:bldP spid="118" grpId="0"/>
      <p:bldP spid="17" grpId="0"/>
      <p:bldP spid="20" grpId="0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6" y="624110"/>
            <a:ext cx="4790008" cy="1280890"/>
          </a:xfrm>
        </p:spPr>
        <p:txBody>
          <a:bodyPr>
            <a:normAutofit/>
          </a:bodyPr>
          <a:lstStyle/>
          <a:p>
            <a:r>
              <a:rPr lang="en-US"/>
              <a:t>DOE terminology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FA00-214A-4114-8445-9F5B3B0D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ED59184-E1D5-49B8-AA19-309C6A1C692F}" type="slidenum">
              <a:rPr lang="en-US" sz="19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19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3" y="1608881"/>
            <a:ext cx="4802188" cy="296311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/>
              <a:t>Fisher's principles:</a:t>
            </a:r>
          </a:p>
          <a:p>
            <a:r>
              <a:rPr lang="en-US" dirty="0"/>
              <a:t>Comparison</a:t>
            </a:r>
          </a:p>
          <a:p>
            <a:r>
              <a:rPr lang="en-US" dirty="0"/>
              <a:t>Randomization</a:t>
            </a:r>
          </a:p>
          <a:p>
            <a:r>
              <a:rPr lang="en-US" dirty="0"/>
              <a:t>Statistical replication</a:t>
            </a:r>
          </a:p>
          <a:p>
            <a:r>
              <a:rPr lang="en-US" dirty="0"/>
              <a:t>Blocking</a:t>
            </a:r>
          </a:p>
          <a:p>
            <a:r>
              <a:rPr lang="en-US" dirty="0"/>
              <a:t>Orthogonality</a:t>
            </a:r>
          </a:p>
          <a:p>
            <a:r>
              <a:rPr lang="en-US" dirty="0"/>
              <a:t>Balance</a:t>
            </a:r>
          </a:p>
          <a:p>
            <a:r>
              <a:rPr lang="en-US" dirty="0"/>
              <a:t>Factorial experiments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8268D66-21EF-4358-A43F-4474577B74B3}"/>
              </a:ext>
            </a:extLst>
          </p:cNvPr>
          <p:cNvGrpSpPr/>
          <p:nvPr/>
        </p:nvGrpSpPr>
        <p:grpSpPr>
          <a:xfrm>
            <a:off x="8407950" y="217713"/>
            <a:ext cx="3504164" cy="6422574"/>
            <a:chOff x="7736146" y="245806"/>
            <a:chExt cx="3504164" cy="6422574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8712340D-080B-46FA-AF46-7CAD544083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61" r="7010" b="25029"/>
            <a:stretch/>
          </p:blipFill>
          <p:spPr bwMode="auto">
            <a:xfrm>
              <a:off x="7736146" y="245806"/>
              <a:ext cx="3504164" cy="37952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âlady tasting teaâçå¾çæç´¢ç»æ">
              <a:extLst>
                <a:ext uri="{FF2B5EF4-FFF2-40B4-BE49-F238E27FC236}">
                  <a16:creationId xmlns:a16="http://schemas.microsoft.com/office/drawing/2014/main" id="{A5C1C7A2-A8C6-4BBB-B9B3-AFC1C017A8A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8" r="7011" b="4703"/>
            <a:stretch/>
          </p:blipFill>
          <p:spPr bwMode="auto">
            <a:xfrm>
              <a:off x="7736146" y="4041057"/>
              <a:ext cx="3504164" cy="2627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05CA182-9D87-4532-9402-6FBF9ACF35F2}"/>
              </a:ext>
            </a:extLst>
          </p:cNvPr>
          <p:cNvSpPr/>
          <p:nvPr/>
        </p:nvSpPr>
        <p:spPr>
          <a:xfrm>
            <a:off x="10200140" y="3429000"/>
            <a:ext cx="172354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</a:rPr>
              <a:t>(1890-1962)</a:t>
            </a:r>
          </a:p>
          <a:p>
            <a:pPr algn="r"/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</a:rPr>
              <a:t>Ronald Fisher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3365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B56F31F-F7B0-4AA3-B4ED-F4B95A1F1340}"/>
              </a:ext>
            </a:extLst>
          </p:cNvPr>
          <p:cNvSpPr/>
          <p:nvPr/>
        </p:nvSpPr>
        <p:spPr>
          <a:xfrm>
            <a:off x="2148450" y="1828798"/>
            <a:ext cx="5720080" cy="4129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/>
              <a:t>DOE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1836"/>
            <a:ext cx="8915400" cy="506963"/>
          </a:xfrm>
        </p:spPr>
        <p:txBody>
          <a:bodyPr/>
          <a:lstStyle/>
          <a:p>
            <a:r>
              <a:rPr lang="en-US" dirty="0"/>
              <a:t>One-factor-at-a-time design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FA00-214A-4114-8445-9F5B3B0D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1D1DFE-D1A8-4EF4-8C11-EEA34B1C96C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135" y="1828799"/>
            <a:ext cx="5720080" cy="41294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93CDD2F-B45D-4249-AAD2-72DF034AB2BA}"/>
              </a:ext>
            </a:extLst>
          </p:cNvPr>
          <p:cNvGrpSpPr/>
          <p:nvPr/>
        </p:nvGrpSpPr>
        <p:grpSpPr>
          <a:xfrm>
            <a:off x="8048264" y="1828799"/>
            <a:ext cx="3896284" cy="4129405"/>
            <a:chOff x="8048264" y="1828799"/>
            <a:chExt cx="3896284" cy="412940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2B8A4BA-B81E-4AE6-96CF-4289CA31DFA0}"/>
                </a:ext>
              </a:extLst>
            </p:cNvPr>
            <p:cNvSpPr/>
            <p:nvPr/>
          </p:nvSpPr>
          <p:spPr>
            <a:xfrm>
              <a:off x="8053215" y="1828799"/>
              <a:ext cx="3891333" cy="41294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3314" name="Picture 2" descr="âOne-factor-at-a-timeâçå¾çæç´¢ç»æ">
              <a:extLst>
                <a:ext uri="{FF2B5EF4-FFF2-40B4-BE49-F238E27FC236}">
                  <a16:creationId xmlns:a16="http://schemas.microsoft.com/office/drawing/2014/main" id="{F78BF038-E7AA-4C3A-BD4B-8A6A2EBC80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3215" y="2099135"/>
              <a:ext cx="3815034" cy="31360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2C61707-7577-4D05-BE70-2B03D39144CE}"/>
                </a:ext>
              </a:extLst>
            </p:cNvPr>
            <p:cNvSpPr/>
            <p:nvPr/>
          </p:nvSpPr>
          <p:spPr>
            <a:xfrm>
              <a:off x="8048264" y="3267215"/>
              <a:ext cx="519583" cy="10022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79A63D-D03E-4953-ABE9-2710640573CC}"/>
                </a:ext>
              </a:extLst>
            </p:cNvPr>
            <p:cNvSpPr/>
            <p:nvPr/>
          </p:nvSpPr>
          <p:spPr>
            <a:xfrm rot="2306127">
              <a:off x="10957154" y="3755536"/>
              <a:ext cx="519583" cy="15663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503A62F-40DC-4EF2-9A5F-DD0A6E901B12}"/>
                </a:ext>
              </a:extLst>
            </p:cNvPr>
            <p:cNvSpPr/>
            <p:nvPr/>
          </p:nvSpPr>
          <p:spPr>
            <a:xfrm>
              <a:off x="8831318" y="4933928"/>
              <a:ext cx="1380711" cy="2168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C87C15-FB2B-483B-B803-1F0320F62C16}"/>
                </a:ext>
              </a:extLst>
            </p:cNvPr>
            <p:cNvSpPr txBox="1"/>
            <p:nvPr/>
          </p:nvSpPr>
          <p:spPr>
            <a:xfrm>
              <a:off x="9136093" y="4846640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Factor x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1F0D45F-D6A8-41D2-BD32-BA66314EEFE9}"/>
                </a:ext>
              </a:extLst>
            </p:cNvPr>
            <p:cNvSpPr txBox="1"/>
            <p:nvPr/>
          </p:nvSpPr>
          <p:spPr>
            <a:xfrm rot="18848263">
              <a:off x="10603115" y="4235592"/>
              <a:ext cx="1088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Factor y</a:t>
              </a:r>
            </a:p>
          </p:txBody>
        </p:sp>
        <p:sp>
          <p:nvSpPr>
            <p:cNvPr id="13" name="TextBox 5">
              <a:extLst>
                <a:ext uri="{FF2B5EF4-FFF2-40B4-BE49-F238E27FC236}">
                  <a16:creationId xmlns:a16="http://schemas.microsoft.com/office/drawing/2014/main" id="{DFC87C15-FB2B-483B-B803-1F0320F62C16}"/>
                </a:ext>
              </a:extLst>
            </p:cNvPr>
            <p:cNvSpPr txBox="1"/>
            <p:nvPr/>
          </p:nvSpPr>
          <p:spPr>
            <a:xfrm rot="16200000">
              <a:off x="7832340" y="3574217"/>
              <a:ext cx="10759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Factor z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547100A1-5BF5-4CB1-A25E-E3EA3B39182F}"/>
                </a:ext>
              </a:extLst>
            </p:cNvPr>
            <p:cNvGrpSpPr/>
            <p:nvPr/>
          </p:nvGrpSpPr>
          <p:grpSpPr>
            <a:xfrm>
              <a:off x="8459415" y="5353603"/>
              <a:ext cx="2067175" cy="369332"/>
              <a:chOff x="8308055" y="5288365"/>
              <a:chExt cx="2067175" cy="369332"/>
            </a:xfrm>
          </p:grpSpPr>
          <p:pic>
            <p:nvPicPr>
              <p:cNvPr id="14" name="Picture 2" descr="âOne-factor-at-a-timeâçå¾çæç´¢ç»æ">
                <a:extLst>
                  <a:ext uri="{FF2B5EF4-FFF2-40B4-BE49-F238E27FC236}">
                    <a16:creationId xmlns:a16="http://schemas.microsoft.com/office/drawing/2014/main" id="{78950B45-0BA1-46A1-A868-E20DA0F014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9314" t="16373" r="19671" b="75138"/>
              <a:stretch/>
            </p:blipFill>
            <p:spPr bwMode="auto">
              <a:xfrm>
                <a:off x="8308055" y="5368431"/>
                <a:ext cx="420206" cy="2662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451BE9-B516-4284-A2FD-B1A0DF20B12D}"/>
                  </a:ext>
                </a:extLst>
              </p:cNvPr>
              <p:cNvSpPr txBox="1"/>
              <p:nvPr/>
            </p:nvSpPr>
            <p:spPr>
              <a:xfrm>
                <a:off x="8702977" y="5288365"/>
                <a:ext cx="16722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real case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6650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1837"/>
            <a:ext cx="8915400" cy="583164"/>
          </a:xfrm>
        </p:spPr>
        <p:txBody>
          <a:bodyPr>
            <a:normAutofit/>
          </a:bodyPr>
          <a:lstStyle/>
          <a:p>
            <a:r>
              <a:rPr lang="en-US" dirty="0" err="1"/>
              <a:t>Plackett</a:t>
            </a:r>
            <a:r>
              <a:rPr lang="en-US" dirty="0"/>
              <a:t>–Burman design (</a:t>
            </a:r>
            <a:r>
              <a:rPr lang="en-US" dirty="0">
                <a:solidFill>
                  <a:schemeClr val="tx1"/>
                </a:solidFill>
              </a:rPr>
              <a:t>orthogonal two-level experimental design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FA00-214A-4114-8445-9F5B3B0D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BF7571-6C83-414E-A01A-E39C64FED57A}"/>
              </a:ext>
            </a:extLst>
          </p:cNvPr>
          <p:cNvSpPr/>
          <p:nvPr/>
        </p:nvSpPr>
        <p:spPr>
          <a:xfrm>
            <a:off x="2550206" y="1876117"/>
            <a:ext cx="89116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Criterion - each combination of levels for any pair of factors appears the same   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          number of times, throughout all the experimental runs.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5E2F8A-ECCA-450B-8947-D40A0FFD72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1" y="2730169"/>
            <a:ext cx="4306111" cy="3929326"/>
          </a:xfrm>
          <a:prstGeom prst="rect">
            <a:avLst/>
          </a:prstGeom>
        </p:spPr>
      </p:pic>
      <p:pic>
        <p:nvPicPr>
          <p:cNvPr id="9" name="Picture 8" descr="A close up of a white wall&#10;&#10;Description automatically generated">
            <a:extLst>
              <a:ext uri="{FF2B5EF4-FFF2-40B4-BE49-F238E27FC236}">
                <a16:creationId xmlns:a16="http://schemas.microsoft.com/office/drawing/2014/main" id="{2E539E25-AC4A-4C83-95A4-873CA18D9E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054" y="3291531"/>
            <a:ext cx="2933954" cy="3566469"/>
          </a:xfrm>
          <a:prstGeom prst="rect">
            <a:avLst/>
          </a:prstGeom>
        </p:spPr>
      </p:pic>
      <p:pic>
        <p:nvPicPr>
          <p:cNvPr id="11" name="Picture 10" descr="A close up of a mans face&#10;&#10;Description automatically generated">
            <a:extLst>
              <a:ext uri="{FF2B5EF4-FFF2-40B4-BE49-F238E27FC236}">
                <a16:creationId xmlns:a16="http://schemas.microsoft.com/office/drawing/2014/main" id="{8534C4E8-595F-4F39-B58B-D23AF4CA56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1778" y="2611867"/>
            <a:ext cx="3711262" cy="4221846"/>
          </a:xfrm>
          <a:prstGeom prst="rect">
            <a:avLst/>
          </a:prstGeom>
        </p:spPr>
      </p:pic>
      <p:pic>
        <p:nvPicPr>
          <p:cNvPr id="13" name="Picture 12" descr="A close up of a mans face&#10;&#10;Description automatically generated">
            <a:extLst>
              <a:ext uri="{FF2B5EF4-FFF2-40B4-BE49-F238E27FC236}">
                <a16:creationId xmlns:a16="http://schemas.microsoft.com/office/drawing/2014/main" id="{C150185F-71E5-465D-B6F4-B516D49095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081" y="1965536"/>
            <a:ext cx="4061812" cy="48924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D43C358-E29A-439C-815F-6080EFA196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150" y="1295728"/>
            <a:ext cx="4633362" cy="554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8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1836"/>
            <a:ext cx="8915400" cy="506963"/>
          </a:xfrm>
        </p:spPr>
        <p:txBody>
          <a:bodyPr/>
          <a:lstStyle/>
          <a:p>
            <a:r>
              <a:rPr lang="en-US" dirty="0"/>
              <a:t>Fractional factorial design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FA00-214A-4114-8445-9F5B3B0D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01DCD0-0B1B-4A54-9CB7-119319D4A576}"/>
              </a:ext>
            </a:extLst>
          </p:cNvPr>
          <p:cNvSpPr/>
          <p:nvPr/>
        </p:nvSpPr>
        <p:spPr>
          <a:xfrm>
            <a:off x="3013747" y="2923006"/>
            <a:ext cx="10118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>
                <a:solidFill>
                  <a:srgbClr val="222222"/>
                </a:solidFill>
                <a:latin typeface="Arial" panose="020B0604020202020204" pitchFamily="34" charset="0"/>
              </a:rPr>
              <a:t>I </a:t>
            </a:r>
            <a:r>
              <a:rPr lang="en-US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k − p</a:t>
            </a:r>
            <a:endParaRPr lang="en-US" sz="32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B37662B-B503-4A69-B51B-D1753625FA37}"/>
              </a:ext>
            </a:extLst>
          </p:cNvPr>
          <p:cNvCxnSpPr/>
          <p:nvPr/>
        </p:nvCxnSpPr>
        <p:spPr>
          <a:xfrm>
            <a:off x="3200400" y="3507781"/>
            <a:ext cx="0" cy="4927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4587E8F-88D4-41BC-A5B9-25C03DAF65E3}"/>
              </a:ext>
            </a:extLst>
          </p:cNvPr>
          <p:cNvCxnSpPr>
            <a:cxnSpLocks/>
          </p:cNvCxnSpPr>
          <p:nvPr/>
        </p:nvCxnSpPr>
        <p:spPr>
          <a:xfrm flipV="1">
            <a:off x="3383973" y="2369127"/>
            <a:ext cx="0" cy="4603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05FA3D-9F60-4DFA-A97E-F222FBC87B7B}"/>
              </a:ext>
            </a:extLst>
          </p:cNvPr>
          <p:cNvGrpSpPr/>
          <p:nvPr/>
        </p:nvGrpSpPr>
        <p:grpSpPr>
          <a:xfrm>
            <a:off x="3847184" y="3395652"/>
            <a:ext cx="356755" cy="238992"/>
            <a:chOff x="4468092" y="4000499"/>
            <a:chExt cx="356755" cy="238992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2C9F8919-C582-43E0-BA29-5C37189D0562}"/>
                </a:ext>
              </a:extLst>
            </p:cNvPr>
            <p:cNvCxnSpPr>
              <a:cxnSpLocks/>
            </p:cNvCxnSpPr>
            <p:nvPr/>
          </p:nvCxnSpPr>
          <p:spPr>
            <a:xfrm>
              <a:off x="4468092" y="4236329"/>
              <a:ext cx="356755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96D4619-DCCA-496A-8025-6BB7DAF32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68092" y="4000499"/>
              <a:ext cx="0" cy="23899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5AC0B275-50C5-49DD-BD2F-E1ABF450B634}"/>
              </a:ext>
            </a:extLst>
          </p:cNvPr>
          <p:cNvSpPr/>
          <p:nvPr/>
        </p:nvSpPr>
        <p:spPr>
          <a:xfrm>
            <a:off x="2146664" y="4092556"/>
            <a:ext cx="210747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levels of factors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F41A2E4-99D0-4F09-887D-04342614E45C}"/>
              </a:ext>
            </a:extLst>
          </p:cNvPr>
          <p:cNvSpPr/>
          <p:nvPr/>
        </p:nvSpPr>
        <p:spPr>
          <a:xfrm>
            <a:off x="3983640" y="3430836"/>
            <a:ext cx="21074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Fraction size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5FD091-8A01-4E5F-AFD0-16B3FC17D71E}"/>
              </a:ext>
            </a:extLst>
          </p:cNvPr>
          <p:cNvSpPr/>
          <p:nvPr/>
        </p:nvSpPr>
        <p:spPr>
          <a:xfrm>
            <a:off x="2180264" y="1968899"/>
            <a:ext cx="2407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Number of factors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A72AB49-9D0D-4968-95F8-CC4D87A3096E}"/>
              </a:ext>
            </a:extLst>
          </p:cNvPr>
          <p:cNvSpPr/>
          <p:nvPr/>
        </p:nvSpPr>
        <p:spPr>
          <a:xfrm>
            <a:off x="6535154" y="2923005"/>
            <a:ext cx="15632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2 </a:t>
            </a:r>
            <a:r>
              <a:rPr lang="en-US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5 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= 32</a:t>
            </a:r>
            <a:endParaRPr lang="en-US" sz="32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9E19E9A-5CA2-4FCE-8F6E-FB31019598F5}"/>
              </a:ext>
            </a:extLst>
          </p:cNvPr>
          <p:cNvSpPr/>
          <p:nvPr/>
        </p:nvSpPr>
        <p:spPr>
          <a:xfrm>
            <a:off x="8600703" y="2923004"/>
            <a:ext cx="15792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2 </a:t>
            </a:r>
            <a:r>
              <a:rPr lang="en-US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5</a:t>
            </a:r>
            <a:r>
              <a:rPr lang="en-US" altLang="zh-CN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-2</a:t>
            </a:r>
            <a:r>
              <a:rPr lang="en-US" sz="3200" baseline="30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sz="3200" dirty="0">
                <a:solidFill>
                  <a:srgbClr val="222222"/>
                </a:solidFill>
                <a:latin typeface="Arial" panose="020B0604020202020204" pitchFamily="34" charset="0"/>
              </a:rPr>
              <a:t>= </a:t>
            </a:r>
            <a:r>
              <a:rPr lang="en-US" altLang="zh-CN" sz="3200" dirty="0">
                <a:solidFill>
                  <a:srgbClr val="222222"/>
                </a:solidFill>
                <a:latin typeface="Arial" panose="020B0604020202020204" pitchFamily="34" charset="0"/>
              </a:rPr>
              <a:t>8</a:t>
            </a:r>
            <a:endParaRPr lang="en-US" sz="3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896CDE1-20F9-4633-B96E-762AEF88D329}"/>
              </a:ext>
            </a:extLst>
          </p:cNvPr>
          <p:cNvSpPr/>
          <p:nvPr/>
        </p:nvSpPr>
        <p:spPr>
          <a:xfrm>
            <a:off x="6501012" y="1968899"/>
            <a:ext cx="39286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 factors, 2 levels experiment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E7AF746-CEC7-424C-A19D-A26540E5164A}"/>
              </a:ext>
            </a:extLst>
          </p:cNvPr>
          <p:cNvGrpSpPr/>
          <p:nvPr/>
        </p:nvGrpSpPr>
        <p:grpSpPr>
          <a:xfrm>
            <a:off x="7180936" y="2307057"/>
            <a:ext cx="2333070" cy="615947"/>
            <a:chOff x="7180936" y="2307057"/>
            <a:chExt cx="2333070" cy="615947"/>
          </a:xfrm>
        </p:grpSpPr>
        <p:sp>
          <p:nvSpPr>
            <p:cNvPr id="29" name="Arrow: Down 28">
              <a:extLst>
                <a:ext uri="{FF2B5EF4-FFF2-40B4-BE49-F238E27FC236}">
                  <a16:creationId xmlns:a16="http://schemas.microsoft.com/office/drawing/2014/main" id="{1FFA95E3-6FDB-4A19-B447-08CDBA71B365}"/>
                </a:ext>
              </a:extLst>
            </p:cNvPr>
            <p:cNvSpPr/>
            <p:nvPr/>
          </p:nvSpPr>
          <p:spPr>
            <a:xfrm>
              <a:off x="9266678" y="2553671"/>
              <a:ext cx="247328" cy="36933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Arrow: Down 29">
              <a:extLst>
                <a:ext uri="{FF2B5EF4-FFF2-40B4-BE49-F238E27FC236}">
                  <a16:creationId xmlns:a16="http://schemas.microsoft.com/office/drawing/2014/main" id="{DD335A7C-2EF8-4027-B5F6-E6B59E036B8F}"/>
                </a:ext>
              </a:extLst>
            </p:cNvPr>
            <p:cNvSpPr/>
            <p:nvPr/>
          </p:nvSpPr>
          <p:spPr>
            <a:xfrm>
              <a:off x="7180936" y="2553671"/>
              <a:ext cx="247328" cy="369333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293C895-E360-41A8-A5CF-1DB3D7499979}"/>
                </a:ext>
              </a:extLst>
            </p:cNvPr>
            <p:cNvSpPr/>
            <p:nvPr/>
          </p:nvSpPr>
          <p:spPr>
            <a:xfrm>
              <a:off x="7246446" y="2526525"/>
              <a:ext cx="2209275" cy="1073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C49DCED-247F-4550-9B5B-D95701366DAD}"/>
                </a:ext>
              </a:extLst>
            </p:cNvPr>
            <p:cNvSpPr/>
            <p:nvPr/>
          </p:nvSpPr>
          <p:spPr>
            <a:xfrm>
              <a:off x="8291819" y="2307057"/>
              <a:ext cx="92826" cy="326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A71FFD68-222E-4623-BEF5-6D0117E4D50D}"/>
              </a:ext>
            </a:extLst>
          </p:cNvPr>
          <p:cNvSpPr/>
          <p:nvPr/>
        </p:nvSpPr>
        <p:spPr>
          <a:xfrm>
            <a:off x="6161707" y="3457387"/>
            <a:ext cx="22092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factorial design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222760E-3BFE-4E24-9B63-C99F72423B13}"/>
              </a:ext>
            </a:extLst>
          </p:cNvPr>
          <p:cNvSpPr/>
          <p:nvPr/>
        </p:nvSpPr>
        <p:spPr>
          <a:xfrm>
            <a:off x="8132561" y="3473718"/>
            <a:ext cx="25155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1/4 fractional factorial design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CF4E75-4ECD-4999-92B6-6819CA00E6ED}"/>
              </a:ext>
            </a:extLst>
          </p:cNvPr>
          <p:cNvGrpSpPr/>
          <p:nvPr/>
        </p:nvGrpSpPr>
        <p:grpSpPr>
          <a:xfrm>
            <a:off x="5587088" y="4475391"/>
            <a:ext cx="5466678" cy="1942276"/>
            <a:chOff x="5587088" y="4475391"/>
            <a:chExt cx="5466678" cy="1942276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084E183-D63F-4B64-A6D4-C227D65FD818}"/>
                </a:ext>
              </a:extLst>
            </p:cNvPr>
            <p:cNvSpPr/>
            <p:nvPr/>
          </p:nvSpPr>
          <p:spPr>
            <a:xfrm>
              <a:off x="5876925" y="4475391"/>
              <a:ext cx="4987982" cy="19114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40" name="Picture 4" descr="âFractional factorial designâçå¾çæç´¢ç»æ">
              <a:extLst>
                <a:ext uri="{FF2B5EF4-FFF2-40B4-BE49-F238E27FC236}">
                  <a16:creationId xmlns:a16="http://schemas.microsoft.com/office/drawing/2014/main" id="{A2DDF57E-6F44-4A7D-9477-8A616EA5BA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533"/>
            <a:stretch/>
          </p:blipFill>
          <p:spPr bwMode="auto">
            <a:xfrm>
              <a:off x="6065784" y="4491722"/>
              <a:ext cx="4799123" cy="13852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1408B93-64A8-424D-A295-1F35B7BDD07F}"/>
                </a:ext>
              </a:extLst>
            </p:cNvPr>
            <p:cNvSpPr/>
            <p:nvPr/>
          </p:nvSpPr>
          <p:spPr>
            <a:xfrm>
              <a:off x="5587088" y="5771336"/>
              <a:ext cx="2107471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3-1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fractional factorial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68F6775-2B8B-4C89-AE14-BA544338902C}"/>
                </a:ext>
              </a:extLst>
            </p:cNvPr>
            <p:cNvSpPr/>
            <p:nvPr/>
          </p:nvSpPr>
          <p:spPr>
            <a:xfrm>
              <a:off x="8946295" y="5909835"/>
              <a:ext cx="2107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r>
                <a:rPr lang="en-US" baseline="30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full factorial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6B19C2-9254-4E32-B605-BB86AEA84442}"/>
                </a:ext>
              </a:extLst>
            </p:cNvPr>
            <p:cNvSpPr/>
            <p:nvPr/>
          </p:nvSpPr>
          <p:spPr>
            <a:xfrm>
              <a:off x="7245210" y="5893256"/>
              <a:ext cx="210747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Fold-over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2068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1" grpId="0"/>
      <p:bldP spid="22" grpId="0"/>
      <p:bldP spid="23" grpId="0"/>
      <p:bldP spid="24" grpId="0"/>
      <p:bldP spid="26" grpId="0"/>
      <p:bldP spid="27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2A2E-38ED-488C-B310-620550ACC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DOE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BB7B6-550E-45D4-A952-23BC10D70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321836"/>
            <a:ext cx="8915400" cy="506963"/>
          </a:xfrm>
        </p:spPr>
        <p:txBody>
          <a:bodyPr/>
          <a:lstStyle/>
          <a:p>
            <a:r>
              <a:rPr lang="en-US" dirty="0"/>
              <a:t>Generalized subset design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1AFA00-214A-4114-8445-9F5B3B0DC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D59184-E1D5-49B8-AA19-309C6A1C692F}" type="slidenum">
              <a:rPr lang="en-US" smtClean="0"/>
              <a:t>9</a:t>
            </a:fld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BBC8CB-7AB3-4B75-8D7D-B35C9832CF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250" t="29143" r="52107" b="46095"/>
          <a:stretch/>
        </p:blipFill>
        <p:spPr>
          <a:xfrm>
            <a:off x="2589213" y="1828799"/>
            <a:ext cx="4101737" cy="169817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99E584C-C932-4F95-AF7A-EBC9C52AF5D0}"/>
              </a:ext>
            </a:extLst>
          </p:cNvPr>
          <p:cNvSpPr/>
          <p:nvPr/>
        </p:nvSpPr>
        <p:spPr>
          <a:xfrm>
            <a:off x="6804225" y="2227714"/>
            <a:ext cx="39286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 factors (4,3,2) experiment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Full factorial design: 4 x 3 x 2 = 24</a:t>
            </a:r>
          </a:p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1/3 GSD: 1/3 x 28 = 8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221191-D2B6-4359-80E9-797A9E18AE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219" t="13333" r="14766" b="45158"/>
          <a:stretch/>
        </p:blipFill>
        <p:spPr>
          <a:xfrm>
            <a:off x="2589212" y="3706956"/>
            <a:ext cx="9004537" cy="29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739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2824</TotalTime>
  <Words>504</Words>
  <Application>Microsoft Office PowerPoint</Application>
  <PresentationFormat>Widescreen</PresentationFormat>
  <Paragraphs>140</Paragraphs>
  <Slides>18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 Unicode MS</vt:lpstr>
      <vt:lpstr>Lato</vt:lpstr>
      <vt:lpstr>Arial</vt:lpstr>
      <vt:lpstr>Calibri</vt:lpstr>
      <vt:lpstr>Century Gothic</vt:lpstr>
      <vt:lpstr>Wingdings 3</vt:lpstr>
      <vt:lpstr>Wisp</vt:lpstr>
      <vt:lpstr>DESIGN OF EXPERIMENTS</vt:lpstr>
      <vt:lpstr>What is DOE</vt:lpstr>
      <vt:lpstr>Why DOE</vt:lpstr>
      <vt:lpstr>Strategical DOE</vt:lpstr>
      <vt:lpstr>DOE terminology</vt:lpstr>
      <vt:lpstr>DOE Methodology</vt:lpstr>
      <vt:lpstr>DOE Methodology</vt:lpstr>
      <vt:lpstr>DOE Methodology</vt:lpstr>
      <vt:lpstr>DOE Methodology</vt:lpstr>
      <vt:lpstr>DOE Methodology</vt:lpstr>
      <vt:lpstr>DOE Methodology</vt:lpstr>
      <vt:lpstr>DOE Guidelines</vt:lpstr>
      <vt:lpstr>DOE &amp; Coding</vt:lpstr>
      <vt:lpstr>DOE &amp; Coding</vt:lpstr>
      <vt:lpstr>DOE &amp; Coding</vt:lpstr>
      <vt:lpstr>DOE &amp; Coding</vt:lpstr>
      <vt:lpstr>DOE &amp; Coding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OF EXPERIMENTS</dc:title>
  <dc:creator>Lingfei Wei</dc:creator>
  <cp:lastModifiedBy>Lingfei Wei</cp:lastModifiedBy>
  <cp:revision>75</cp:revision>
  <dcterms:created xsi:type="dcterms:W3CDTF">2019-08-11T23:33:32Z</dcterms:created>
  <dcterms:modified xsi:type="dcterms:W3CDTF">2019-08-13T22:37:45Z</dcterms:modified>
</cp:coreProperties>
</file>